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2" r:id="rId2"/>
  </p:sldMasterIdLst>
  <p:notesMasterIdLst>
    <p:notesMasterId r:id="rId29"/>
  </p:notesMasterIdLst>
  <p:handoutMasterIdLst>
    <p:handoutMasterId r:id="rId30"/>
  </p:handoutMasterIdLst>
  <p:sldIdLst>
    <p:sldId id="282" r:id="rId3"/>
    <p:sldId id="342" r:id="rId4"/>
    <p:sldId id="326" r:id="rId5"/>
    <p:sldId id="339" r:id="rId6"/>
    <p:sldId id="340" r:id="rId7"/>
    <p:sldId id="325" r:id="rId8"/>
    <p:sldId id="311" r:id="rId9"/>
    <p:sldId id="353" r:id="rId10"/>
    <p:sldId id="304" r:id="rId11"/>
    <p:sldId id="315" r:id="rId12"/>
    <p:sldId id="309" r:id="rId13"/>
    <p:sldId id="313" r:id="rId14"/>
    <p:sldId id="314" r:id="rId15"/>
    <p:sldId id="302" r:id="rId16"/>
    <p:sldId id="317" r:id="rId17"/>
    <p:sldId id="345" r:id="rId18"/>
    <p:sldId id="346" r:id="rId19"/>
    <p:sldId id="355" r:id="rId20"/>
    <p:sldId id="347" r:id="rId21"/>
    <p:sldId id="344" r:id="rId22"/>
    <p:sldId id="356" r:id="rId23"/>
    <p:sldId id="357" r:id="rId24"/>
    <p:sldId id="354" r:id="rId25"/>
    <p:sldId id="338" r:id="rId26"/>
    <p:sldId id="358" r:id="rId27"/>
    <p:sldId id="28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anandan S" initials="YS" lastIdx="1" clrIdx="0">
    <p:extLst>
      <p:ext uri="{19B8F6BF-5375-455C-9EA6-DF929625EA0E}">
        <p15:presenceInfo xmlns:p15="http://schemas.microsoft.com/office/powerpoint/2012/main" userId="c9cc951f386327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6E6E6"/>
    <a:srgbClr val="64CAED"/>
    <a:srgbClr val="033180"/>
    <a:srgbClr val="009900"/>
    <a:srgbClr val="9A4E8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howGuides="1">
      <p:cViewPr varScale="1">
        <p:scale>
          <a:sx n="62" d="100"/>
          <a:sy n="62" d="100"/>
        </p:scale>
        <p:origin x="812" y="44"/>
      </p:cViewPr>
      <p:guideLst>
        <p:guide orient="horz" pos="2160"/>
        <p:guide pos="3840"/>
      </p:guideLst>
    </p:cSldViewPr>
  </p:slideViewPr>
  <p:notesTextViewPr>
    <p:cViewPr>
      <p:scale>
        <a:sx n="1" d="1"/>
        <a:sy n="1" d="1"/>
      </p:scale>
      <p:origin x="0" y="0"/>
    </p:cViewPr>
  </p:notesTextViewPr>
  <p:notesViewPr>
    <p:cSldViewPr>
      <p:cViewPr varScale="1">
        <p:scale>
          <a:sx n="50" d="100"/>
          <a:sy n="50" d="100"/>
        </p:scale>
        <p:origin x="2708"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22CCBA-CA40-4A31-8E58-2656AB7E1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3F15AB6-7FC6-49E0-A8D8-04BEFE4802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B25DF9-9CAF-40F0-A420-FD8B7DFA2417}" type="datetimeFigureOut">
              <a:rPr lang="en-IN" smtClean="0"/>
              <a:t>23-05-2022</a:t>
            </a:fld>
            <a:endParaRPr lang="en-IN"/>
          </a:p>
        </p:txBody>
      </p:sp>
      <p:sp>
        <p:nvSpPr>
          <p:cNvPr id="4" name="Footer Placeholder 3">
            <a:extLst>
              <a:ext uri="{FF2B5EF4-FFF2-40B4-BE49-F238E27FC236}">
                <a16:creationId xmlns:a16="http://schemas.microsoft.com/office/drawing/2014/main" id="{559612A1-46F2-4727-80ED-78E8173A0A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34A0244-D348-421F-9B6F-ACADB55D27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B37510-6EE6-40A8-8320-617CBE7C95BE}" type="slidenum">
              <a:rPr lang="en-IN" smtClean="0"/>
              <a:t>‹#›</a:t>
            </a:fld>
            <a:endParaRPr lang="en-IN"/>
          </a:p>
        </p:txBody>
      </p:sp>
    </p:spTree>
    <p:extLst>
      <p:ext uri="{BB962C8B-B14F-4D97-AF65-F5344CB8AC3E}">
        <p14:creationId xmlns:p14="http://schemas.microsoft.com/office/powerpoint/2010/main" val="744716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082BE-D742-4E19-AAF8-72F37BB65870}" type="datetimeFigureOut">
              <a:rPr lang="en-IN" smtClean="0"/>
              <a:t>23-05-2022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0EAB3-016A-4CAB-A661-1AF2CA9126B0}" type="slidenum">
              <a:rPr lang="en-IN" smtClean="0"/>
              <a:t>‹#›</a:t>
            </a:fld>
            <a:endParaRPr lang="en-IN"/>
          </a:p>
        </p:txBody>
      </p:sp>
    </p:spTree>
    <p:extLst>
      <p:ext uri="{BB962C8B-B14F-4D97-AF65-F5344CB8AC3E}">
        <p14:creationId xmlns:p14="http://schemas.microsoft.com/office/powerpoint/2010/main" val="3646122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80EAB3-016A-4CAB-A661-1AF2CA9126B0}" type="slidenum">
              <a:rPr lang="en-IN" smtClean="0"/>
              <a:t>11</a:t>
            </a:fld>
            <a:endParaRPr lang="en-IN"/>
          </a:p>
        </p:txBody>
      </p:sp>
    </p:spTree>
    <p:extLst>
      <p:ext uri="{BB962C8B-B14F-4D97-AF65-F5344CB8AC3E}">
        <p14:creationId xmlns:p14="http://schemas.microsoft.com/office/powerpoint/2010/main" val="1774575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80EAB3-016A-4CAB-A661-1AF2CA9126B0}" type="slidenum">
              <a:rPr lang="en-IN" smtClean="0"/>
              <a:t>23</a:t>
            </a:fld>
            <a:endParaRPr lang="en-IN"/>
          </a:p>
        </p:txBody>
      </p:sp>
    </p:spTree>
    <p:extLst>
      <p:ext uri="{BB962C8B-B14F-4D97-AF65-F5344CB8AC3E}">
        <p14:creationId xmlns:p14="http://schemas.microsoft.com/office/powerpoint/2010/main" val="4074133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80EAB3-016A-4CAB-A661-1AF2CA9126B0}" type="slidenum">
              <a:rPr lang="en-IN" smtClean="0"/>
              <a:t>25</a:t>
            </a:fld>
            <a:endParaRPr lang="en-IN"/>
          </a:p>
        </p:txBody>
      </p:sp>
    </p:spTree>
    <p:extLst>
      <p:ext uri="{BB962C8B-B14F-4D97-AF65-F5344CB8AC3E}">
        <p14:creationId xmlns:p14="http://schemas.microsoft.com/office/powerpoint/2010/main" val="3945066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2022/5/23</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639585202"/>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205899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2064242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C9BAFA-04BA-4599-B89B-B0FC510734F5}" type="slidenum">
              <a:rPr lang="zh-CN" altLang="en-US" smtClean="0"/>
              <a:t>‹#›</a:t>
            </a:fld>
            <a:endParaRPr lang="zh-CN" altLang="en-US"/>
          </a:p>
        </p:txBody>
      </p:sp>
      <p:sp>
        <p:nvSpPr>
          <p:cNvPr id="5" name="Date Placeholder 4"/>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Tree>
    <p:extLst>
      <p:ext uri="{BB962C8B-B14F-4D97-AF65-F5344CB8AC3E}">
        <p14:creationId xmlns:p14="http://schemas.microsoft.com/office/powerpoint/2010/main" val="410039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4167256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C9BAFA-04BA-4599-B89B-B0FC510734F5}"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93484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2304044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C9BAFA-04BA-4599-B89B-B0FC510734F5}"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21348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2284680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3677280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3994387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2022/5/23</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314319121"/>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00284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47171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220685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2876823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2197611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12493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C4F355-3679-4E60-AA90-7CB6270082D5}" type="datetimeFigureOut">
              <a:rPr lang="zh-CN" altLang="en-US" smtClean="0"/>
              <a:t>2022/5/23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2C9BAFA-04BA-4599-B89B-B0FC510734F5}" type="slidenum">
              <a:rPr lang="zh-CN" altLang="en-US" smtClean="0"/>
              <a:t>‹#›</a:t>
            </a:fld>
            <a:endParaRPr lang="zh-CN" altLang="en-US"/>
          </a:p>
        </p:txBody>
      </p:sp>
    </p:spTree>
    <p:extLst>
      <p:ext uri="{BB962C8B-B14F-4D97-AF65-F5344CB8AC3E}">
        <p14:creationId xmlns:p14="http://schemas.microsoft.com/office/powerpoint/2010/main" val="14798538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0868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ransition spd="slow">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5/23/2022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332063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transition spd="slow">
    <p:wipe dir="r"/>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3" Type="http://schemas.openxmlformats.org/officeDocument/2006/relationships/hyperlink" Target="http://www.google.co.in/" TargetMode="Externa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hyperlink" Target="http://www.stackoverflow.com/"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3">
            <a:extLst>
              <a:ext uri="{FF2B5EF4-FFF2-40B4-BE49-F238E27FC236}">
                <a16:creationId xmlns:a16="http://schemas.microsoft.com/office/drawing/2014/main" id="{97977AC6-792D-4F97-A036-CD3015051CBC}"/>
              </a:ext>
            </a:extLst>
          </p:cNvPr>
          <p:cNvSpPr>
            <a:spLocks noGrp="1"/>
          </p:cNvSpPr>
          <p:nvPr>
            <p:ph type="title"/>
          </p:nvPr>
        </p:nvSpPr>
        <p:spPr>
          <a:xfrm>
            <a:off x="1873085" y="585755"/>
            <a:ext cx="8596668" cy="1320800"/>
          </a:xfrm>
        </p:spPr>
        <p:txBody>
          <a:bodyPr/>
          <a:lstStyle/>
          <a:p>
            <a:pPr algn="ctr"/>
            <a:r>
              <a:rPr lang="en-US" sz="2800" b="1" cap="none" spc="0" dirty="0">
                <a:ln w="0"/>
                <a:solidFill>
                  <a:srgbClr val="033180"/>
                </a:solidFill>
                <a:latin typeface="+mn-lt"/>
                <a:ea typeface="Tahoma" pitchFamily="34" charset="0"/>
                <a:cs typeface="Tahoma" pitchFamily="34" charset="0"/>
              </a:rPr>
              <a:t>PANIMALAR ENGINEERING COLLEGE </a:t>
            </a:r>
            <a:br>
              <a:rPr lang="en-US" sz="4400" b="0" cap="none" spc="0" dirty="0">
                <a:ln w="0"/>
                <a:solidFill>
                  <a:schemeClr val="accent1"/>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br>
            <a:endParaRPr lang="en-IN" dirty="0"/>
          </a:p>
        </p:txBody>
      </p:sp>
      <p:sp>
        <p:nvSpPr>
          <p:cNvPr id="65" name="Content Placeholder 4">
            <a:extLst>
              <a:ext uri="{FF2B5EF4-FFF2-40B4-BE49-F238E27FC236}">
                <a16:creationId xmlns:a16="http://schemas.microsoft.com/office/drawing/2014/main" id="{49264E3A-0007-4790-885E-0391F7D6F440}"/>
              </a:ext>
            </a:extLst>
          </p:cNvPr>
          <p:cNvSpPr>
            <a:spLocks noGrp="1"/>
          </p:cNvSpPr>
          <p:nvPr>
            <p:ph idx="1"/>
          </p:nvPr>
        </p:nvSpPr>
        <p:spPr>
          <a:xfrm>
            <a:off x="853361" y="1313271"/>
            <a:ext cx="10515600" cy="5283332"/>
          </a:xfrm>
        </p:spPr>
        <p:txBody>
          <a:bodyPr>
            <a:normAutofit/>
          </a:bodyPr>
          <a:lstStyle/>
          <a:p>
            <a:pPr marL="0" indent="0" algn="ctr">
              <a:buNone/>
            </a:pPr>
            <a:r>
              <a:rPr lang="en-IN" sz="2400" dirty="0">
                <a:solidFill>
                  <a:srgbClr val="404040"/>
                </a:solidFill>
                <a:ea typeface="Tahoma" panose="020B0604030504040204" pitchFamily="34" charset="0"/>
                <a:cs typeface="Tahoma" panose="020B0604030504040204" pitchFamily="34" charset="0"/>
              </a:rPr>
              <a:t>DEPARTMENT OF COMPUTER SCIENCE AND ENGINEERING</a:t>
            </a:r>
          </a:p>
          <a:p>
            <a:pPr marL="0" indent="0" algn="ctr">
              <a:buNone/>
            </a:pPr>
            <a:r>
              <a:rPr lang="en-IN" sz="2400" dirty="0">
                <a:solidFill>
                  <a:srgbClr val="404040"/>
                </a:solidFill>
                <a:ea typeface="Tahoma" panose="020B0604030504040204" pitchFamily="34" charset="0"/>
                <a:cs typeface="Tahoma" panose="020B0604030504040204" pitchFamily="34" charset="0"/>
              </a:rPr>
              <a:t>CS8811 PROJECT WORK</a:t>
            </a:r>
          </a:p>
          <a:p>
            <a:pPr marL="0" indent="0" algn="ctr">
              <a:buNone/>
            </a:pPr>
            <a:endParaRPr lang="en-US" b="1" dirty="0">
              <a:effectLst>
                <a:outerShdw blurRad="38100" dist="38100" dir="2700000" algn="tl">
                  <a:srgbClr val="000000">
                    <a:alpha val="43137"/>
                  </a:srgbClr>
                </a:outerShdw>
              </a:effectLst>
            </a:endParaRPr>
          </a:p>
          <a:p>
            <a:pPr marL="0" indent="0" algn="ctr">
              <a:buNone/>
            </a:pPr>
            <a:r>
              <a:rPr lang="en-US" sz="2000" b="1" dirty="0">
                <a:effectLst>
                  <a:outerShdw blurRad="38100" dist="38100" dir="2700000" algn="tl">
                    <a:srgbClr val="000000">
                      <a:alpha val="43137"/>
                    </a:srgbClr>
                  </a:outerShdw>
                </a:effectLst>
              </a:rPr>
              <a:t>UNIVERSITY PROJECT VIVA</a:t>
            </a:r>
          </a:p>
          <a:p>
            <a:pPr marL="0" indent="0" algn="ctr">
              <a:buNone/>
            </a:pPr>
            <a:endParaRPr lang="en-US" sz="2400" dirty="0">
              <a:solidFill>
                <a:srgbClr val="033180"/>
              </a:solidFill>
            </a:endParaRPr>
          </a:p>
          <a:p>
            <a:pPr marL="0" indent="0" algn="ctr">
              <a:buNone/>
            </a:pPr>
            <a:r>
              <a:rPr lang="en-US" sz="2400" dirty="0">
                <a:solidFill>
                  <a:srgbClr val="033180"/>
                </a:solidFill>
              </a:rPr>
              <a:t>  	TRANSPARENT VOTING SYSTEM</a:t>
            </a:r>
            <a:endParaRPr lang="en-IN" sz="2400" dirty="0">
              <a:solidFill>
                <a:srgbClr val="033180"/>
              </a:solidFill>
            </a:endParaRPr>
          </a:p>
          <a:p>
            <a:pPr marL="0" indent="0" algn="ctr">
              <a:buNone/>
            </a:pPr>
            <a:endParaRPr lang="en-IN"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buNone/>
            </a:pPr>
            <a:r>
              <a:rPr lang="en-IN"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endParaRPr lang="en-IN" sz="2200"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buNone/>
            </a:pPr>
            <a:r>
              <a:rPr lang="en-IN" sz="2200"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IN" sz="2000" dirty="0">
                <a:solidFill>
                  <a:srgbClr val="404040"/>
                </a:solidFill>
                <a:ea typeface="Tahoma" panose="020B0604030504040204" pitchFamily="34" charset="0"/>
                <a:cs typeface="Tahoma" panose="020B0604030504040204" pitchFamily="34" charset="0"/>
              </a:rPr>
              <a:t>Mrs. V. </a:t>
            </a:r>
            <a:r>
              <a:rPr lang="en-IN" sz="2000" dirty="0" err="1">
                <a:solidFill>
                  <a:srgbClr val="404040"/>
                </a:solidFill>
                <a:ea typeface="Tahoma" panose="020B0604030504040204" pitchFamily="34" charset="0"/>
                <a:cs typeface="Tahoma" panose="020B0604030504040204" pitchFamily="34" charset="0"/>
              </a:rPr>
              <a:t>Anitha</a:t>
            </a:r>
            <a:r>
              <a:rPr lang="en-IN" sz="2000" dirty="0">
                <a:solidFill>
                  <a:srgbClr val="404040"/>
                </a:solidFill>
                <a:ea typeface="Tahoma" panose="020B0604030504040204" pitchFamily="34" charset="0"/>
                <a:cs typeface="Tahoma" panose="020B0604030504040204" pitchFamily="34" charset="0"/>
              </a:rPr>
              <a:t> Moses, M.E.,</a:t>
            </a:r>
          </a:p>
          <a:p>
            <a:pPr marL="0" indent="0">
              <a:buNone/>
            </a:pPr>
            <a:r>
              <a:rPr lang="en-IN" sz="2400"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IN" sz="2000" dirty="0">
                <a:solidFill>
                  <a:srgbClr val="404040"/>
                </a:solidFill>
                <a:ea typeface="Tahoma" panose="020B0604030504040204" pitchFamily="34" charset="0"/>
                <a:cs typeface="Tahoma" panose="020B0604030504040204" pitchFamily="34" charset="0"/>
              </a:rPr>
              <a:t>Dr. N. </a:t>
            </a:r>
            <a:r>
              <a:rPr lang="en-IN" sz="2000" dirty="0" err="1">
                <a:solidFill>
                  <a:srgbClr val="404040"/>
                </a:solidFill>
                <a:ea typeface="Tahoma" panose="020B0604030504040204" pitchFamily="34" charset="0"/>
                <a:cs typeface="Tahoma" panose="020B0604030504040204" pitchFamily="34" charset="0"/>
              </a:rPr>
              <a:t>Pughazendhi</a:t>
            </a:r>
            <a:r>
              <a:rPr lang="en-IN" sz="2000" dirty="0">
                <a:solidFill>
                  <a:srgbClr val="404040"/>
                </a:solidFill>
                <a:ea typeface="Tahoma" panose="020B0604030504040204" pitchFamily="34" charset="0"/>
                <a:cs typeface="Tahoma" panose="020B0604030504040204" pitchFamily="34" charset="0"/>
              </a:rPr>
              <a:t>, M.E., Ph.D.,</a:t>
            </a:r>
          </a:p>
          <a:p>
            <a:pPr marL="0" indent="0">
              <a:buNone/>
            </a:pPr>
            <a:r>
              <a:rPr lang="en-IN" sz="2400" dirty="0">
                <a:solidFill>
                  <a:srgbClr val="404040"/>
                </a:solidFill>
                <a:ea typeface="Tahoma" panose="020B0604030504040204" pitchFamily="34" charset="0"/>
                <a:cs typeface="Tahoma" panose="020B0604030504040204" pitchFamily="34" charset="0"/>
              </a:rPr>
              <a:t>		 		</a:t>
            </a:r>
            <a:r>
              <a:rPr lang="en-IN" dirty="0">
                <a:solidFill>
                  <a:srgbClr val="404040"/>
                </a:solidFill>
                <a:ea typeface="Tahoma" panose="020B0604030504040204" pitchFamily="34" charset="0"/>
                <a:cs typeface="Tahoma" panose="020B0604030504040204" pitchFamily="34" charset="0"/>
              </a:rPr>
              <a:t>C12</a:t>
            </a:r>
            <a:endParaRPr lang="en-IN" b="1" dirty="0">
              <a:solidFill>
                <a:srgbClr val="0070C0"/>
              </a:solidFill>
            </a:endParaRPr>
          </a:p>
          <a:p>
            <a:pPr marL="0" indent="0">
              <a:buNone/>
            </a:pPr>
            <a:endParaRPr lang="en-IN"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9" name="Slide Number Placeholder 6">
            <a:extLst>
              <a:ext uri="{FF2B5EF4-FFF2-40B4-BE49-F238E27FC236}">
                <a16:creationId xmlns:a16="http://schemas.microsoft.com/office/drawing/2014/main" id="{0DAE13F2-80C8-4FE1-BEB4-469B758E8933}"/>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1</a:t>
            </a:fld>
            <a:endParaRPr lang="en-US" sz="2000" dirty="0">
              <a:solidFill>
                <a:schemeClr val="tx1"/>
              </a:solidFill>
            </a:endParaRPr>
          </a:p>
        </p:txBody>
      </p:sp>
      <p:pic>
        <p:nvPicPr>
          <p:cNvPr id="63" name="Picture 62">
            <a:extLst>
              <a:ext uri="{FF2B5EF4-FFF2-40B4-BE49-F238E27FC236}">
                <a16:creationId xmlns:a16="http://schemas.microsoft.com/office/drawing/2014/main" id="{79975E5B-0D4A-4284-A2B0-42988D127FC6}"/>
              </a:ext>
            </a:extLst>
          </p:cNvPr>
          <p:cNvPicPr>
            <a:picLocks noChangeAspect="1"/>
          </p:cNvPicPr>
          <p:nvPr/>
        </p:nvPicPr>
        <p:blipFill rotWithShape="1">
          <a:blip r:embed="rId3"/>
          <a:srcRect r="12641"/>
          <a:stretch/>
        </p:blipFill>
        <p:spPr>
          <a:xfrm>
            <a:off x="663837" y="258173"/>
            <a:ext cx="1071563" cy="1078914"/>
          </a:xfrm>
          <a:prstGeom prst="rect">
            <a:avLst/>
          </a:prstGeom>
        </p:spPr>
      </p:pic>
      <p:pic>
        <p:nvPicPr>
          <p:cNvPr id="64" name="Picture 8" descr="Anna University - Wikipedia">
            <a:extLst>
              <a:ext uri="{FF2B5EF4-FFF2-40B4-BE49-F238E27FC236}">
                <a16:creationId xmlns:a16="http://schemas.microsoft.com/office/drawing/2014/main" id="{EA6B3670-9FDF-4F39-9E90-46295CA56E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1669" y="258173"/>
            <a:ext cx="1071563" cy="1078914"/>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圆角 7">
            <a:extLst>
              <a:ext uri="{FF2B5EF4-FFF2-40B4-BE49-F238E27FC236}">
                <a16:creationId xmlns:a16="http://schemas.microsoft.com/office/drawing/2014/main" id="{75693DE8-D3ED-44CB-8623-6E10153EBD89}"/>
              </a:ext>
            </a:extLst>
          </p:cNvPr>
          <p:cNvSpPr/>
          <p:nvPr/>
        </p:nvSpPr>
        <p:spPr>
          <a:xfrm rot="2700000">
            <a:off x="3439027" y="3622515"/>
            <a:ext cx="383041" cy="383039"/>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2" name="矩形: 圆角 6">
            <a:extLst>
              <a:ext uri="{FF2B5EF4-FFF2-40B4-BE49-F238E27FC236}">
                <a16:creationId xmlns:a16="http://schemas.microsoft.com/office/drawing/2014/main" id="{C7C640D5-030C-4E77-B49B-1F86D14FF118}"/>
              </a:ext>
            </a:extLst>
          </p:cNvPr>
          <p:cNvSpPr/>
          <p:nvPr/>
        </p:nvSpPr>
        <p:spPr>
          <a:xfrm rot="2700000">
            <a:off x="3598832" y="3622514"/>
            <a:ext cx="383041" cy="383039"/>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73" name="组合 34">
            <a:extLst>
              <a:ext uri="{FF2B5EF4-FFF2-40B4-BE49-F238E27FC236}">
                <a16:creationId xmlns:a16="http://schemas.microsoft.com/office/drawing/2014/main" id="{CAE86558-D311-4DAB-8BEB-2BD8F51DD769}"/>
              </a:ext>
            </a:extLst>
          </p:cNvPr>
          <p:cNvGrpSpPr/>
          <p:nvPr/>
        </p:nvGrpSpPr>
        <p:grpSpPr>
          <a:xfrm>
            <a:off x="814456" y="5938780"/>
            <a:ext cx="1841888" cy="367302"/>
            <a:chOff x="625364" y="5589210"/>
            <a:chExt cx="1115746" cy="367302"/>
          </a:xfrm>
        </p:grpSpPr>
        <p:sp>
          <p:nvSpPr>
            <p:cNvPr id="74" name="矩形: 圆角 35">
              <a:extLst>
                <a:ext uri="{FF2B5EF4-FFF2-40B4-BE49-F238E27FC236}">
                  <a16:creationId xmlns:a16="http://schemas.microsoft.com/office/drawing/2014/main" id="{443A7F0A-E0D2-42F7-89E4-D826F0A36F19}"/>
                </a:ext>
              </a:extLst>
            </p:cNvPr>
            <p:cNvSpPr/>
            <p:nvPr/>
          </p:nvSpPr>
          <p:spPr>
            <a:xfrm>
              <a:off x="625364" y="5591240"/>
              <a:ext cx="1115746"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75" name="文本框 36">
              <a:extLst>
                <a:ext uri="{FF2B5EF4-FFF2-40B4-BE49-F238E27FC236}">
                  <a16:creationId xmlns:a16="http://schemas.microsoft.com/office/drawing/2014/main" id="{D0DF8D09-F03A-4FBB-875D-D6BAD6656621}"/>
                </a:ext>
              </a:extLst>
            </p:cNvPr>
            <p:cNvSpPr txBox="1"/>
            <p:nvPr/>
          </p:nvSpPr>
          <p:spPr>
            <a:xfrm>
              <a:off x="666781" y="5589210"/>
              <a:ext cx="1074329" cy="338554"/>
            </a:xfrm>
            <a:prstGeom prst="rect">
              <a:avLst/>
            </a:prstGeom>
            <a:noFill/>
          </p:spPr>
          <p:txBody>
            <a:bodyPr wrap="square" rtlCol="0">
              <a:spAutoFit/>
            </a:bodyPr>
            <a:lstStyle/>
            <a:p>
              <a:pPr algn="ctr"/>
              <a:r>
                <a:rPr lang="en-US" altLang="zh-CN" sz="1600" dirty="0">
                  <a:solidFill>
                    <a:schemeClr val="bg1"/>
                  </a:solidFill>
                  <a:effectLst>
                    <a:outerShdw blurRad="38100" dist="38100" dir="2700000" algn="tl">
                      <a:srgbClr val="000000">
                        <a:alpha val="43137"/>
                      </a:srgbClr>
                    </a:outerShdw>
                  </a:effectLst>
                  <a:cs typeface="+mn-ea"/>
                  <a:sym typeface="+mn-lt"/>
                </a:rPr>
                <a:t>BATCH NO:</a:t>
              </a:r>
              <a:endParaRPr lang="zh-CN" altLang="en-US" sz="1600" dirty="0">
                <a:solidFill>
                  <a:schemeClr val="bg1"/>
                </a:solidFill>
                <a:effectLst>
                  <a:outerShdw blurRad="38100" dist="38100" dir="2700000" algn="tl">
                    <a:srgbClr val="000000">
                      <a:alpha val="43137"/>
                    </a:srgbClr>
                  </a:outerShdw>
                </a:effectLst>
                <a:cs typeface="+mn-ea"/>
                <a:sym typeface="+mn-lt"/>
              </a:endParaRPr>
            </a:p>
          </p:txBody>
        </p:sp>
      </p:grpSp>
      <p:sp>
        <p:nvSpPr>
          <p:cNvPr id="76" name="Subtitle 2">
            <a:extLst>
              <a:ext uri="{FF2B5EF4-FFF2-40B4-BE49-F238E27FC236}">
                <a16:creationId xmlns:a16="http://schemas.microsoft.com/office/drawing/2014/main" id="{A439040B-6E10-485E-B240-2571E2FA6EA5}"/>
              </a:ext>
            </a:extLst>
          </p:cNvPr>
          <p:cNvSpPr txBox="1">
            <a:spLocks/>
          </p:cNvSpPr>
          <p:nvPr/>
        </p:nvSpPr>
        <p:spPr>
          <a:xfrm>
            <a:off x="7801550" y="4760078"/>
            <a:ext cx="3375900" cy="1512167"/>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solidFill>
                  <a:srgbClr val="033180"/>
                </a:solidFill>
              </a:rPr>
              <a:t>By</a:t>
            </a:r>
            <a:r>
              <a:rPr lang="en-US" sz="2000" b="1" dirty="0">
                <a:solidFill>
                  <a:srgbClr val="033180"/>
                </a:solidFill>
              </a:rPr>
              <a:t> </a:t>
            </a:r>
          </a:p>
          <a:p>
            <a:pPr marL="0" indent="0">
              <a:buNone/>
            </a:pPr>
            <a:r>
              <a:rPr lang="en-US" sz="1800" b="1" dirty="0">
                <a:solidFill>
                  <a:srgbClr val="404040"/>
                </a:solidFill>
              </a:rPr>
              <a:t>Sudharsan R </a:t>
            </a:r>
            <a:r>
              <a:rPr lang="en-US" sz="1800" dirty="0">
                <a:solidFill>
                  <a:srgbClr val="404040"/>
                </a:solidFill>
              </a:rPr>
              <a:t>(211418104271), </a:t>
            </a:r>
          </a:p>
          <a:p>
            <a:pPr marL="0" indent="0">
              <a:buNone/>
            </a:pPr>
            <a:r>
              <a:rPr lang="en-US" sz="1800" b="1" dirty="0">
                <a:solidFill>
                  <a:srgbClr val="404040"/>
                </a:solidFill>
              </a:rPr>
              <a:t>Vimal M </a:t>
            </a:r>
            <a:r>
              <a:rPr lang="en-US" sz="1800" dirty="0">
                <a:solidFill>
                  <a:srgbClr val="404040"/>
                </a:solidFill>
              </a:rPr>
              <a:t>(211418104311) &amp;</a:t>
            </a:r>
          </a:p>
          <a:p>
            <a:pPr marL="0" indent="0">
              <a:buNone/>
            </a:pPr>
            <a:r>
              <a:rPr lang="en-US" sz="1800" b="1" dirty="0">
                <a:solidFill>
                  <a:srgbClr val="404040"/>
                </a:solidFill>
              </a:rPr>
              <a:t>Yoganandan S </a:t>
            </a:r>
            <a:r>
              <a:rPr lang="en-US" sz="1800" dirty="0">
                <a:solidFill>
                  <a:srgbClr val="404040"/>
                </a:solidFill>
              </a:rPr>
              <a:t>(211418104315) </a:t>
            </a:r>
          </a:p>
        </p:txBody>
      </p:sp>
      <p:grpSp>
        <p:nvGrpSpPr>
          <p:cNvPr id="77" name="组合 34">
            <a:extLst>
              <a:ext uri="{FF2B5EF4-FFF2-40B4-BE49-F238E27FC236}">
                <a16:creationId xmlns:a16="http://schemas.microsoft.com/office/drawing/2014/main" id="{0D699D25-1B0A-493F-B84E-2F0971F2CF83}"/>
              </a:ext>
            </a:extLst>
          </p:cNvPr>
          <p:cNvGrpSpPr/>
          <p:nvPr/>
        </p:nvGrpSpPr>
        <p:grpSpPr>
          <a:xfrm>
            <a:off x="814456" y="5463922"/>
            <a:ext cx="1841888" cy="367302"/>
            <a:chOff x="625364" y="5589210"/>
            <a:chExt cx="1115746" cy="367302"/>
          </a:xfrm>
        </p:grpSpPr>
        <p:sp>
          <p:nvSpPr>
            <p:cNvPr id="78" name="矩形: 圆角 35">
              <a:extLst>
                <a:ext uri="{FF2B5EF4-FFF2-40B4-BE49-F238E27FC236}">
                  <a16:creationId xmlns:a16="http://schemas.microsoft.com/office/drawing/2014/main" id="{B802A0CE-E1DB-4B34-87CF-0E18B36E9581}"/>
                </a:ext>
              </a:extLst>
            </p:cNvPr>
            <p:cNvSpPr/>
            <p:nvPr/>
          </p:nvSpPr>
          <p:spPr>
            <a:xfrm>
              <a:off x="625364" y="5591240"/>
              <a:ext cx="1115746"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79" name="文本框 36">
              <a:extLst>
                <a:ext uri="{FF2B5EF4-FFF2-40B4-BE49-F238E27FC236}">
                  <a16:creationId xmlns:a16="http://schemas.microsoft.com/office/drawing/2014/main" id="{2E684CFD-D2C1-4ABC-BE97-9B0F3CB023FA}"/>
                </a:ext>
              </a:extLst>
            </p:cNvPr>
            <p:cNvSpPr txBox="1"/>
            <p:nvPr/>
          </p:nvSpPr>
          <p:spPr>
            <a:xfrm>
              <a:off x="666781" y="5589210"/>
              <a:ext cx="1074329" cy="338554"/>
            </a:xfrm>
            <a:prstGeom prst="rect">
              <a:avLst/>
            </a:prstGeom>
            <a:noFill/>
          </p:spPr>
          <p:txBody>
            <a:bodyPr wrap="square" rtlCol="0">
              <a:spAutoFit/>
            </a:bodyPr>
            <a:lstStyle/>
            <a:p>
              <a:pPr algn="ctr"/>
              <a:r>
                <a:rPr lang="en-US" altLang="zh-CN" sz="1600" dirty="0">
                  <a:solidFill>
                    <a:schemeClr val="bg1"/>
                  </a:solidFill>
                  <a:effectLst>
                    <a:outerShdw blurRad="38100" dist="38100" dir="2700000" algn="tl">
                      <a:srgbClr val="000000">
                        <a:alpha val="43137"/>
                      </a:srgbClr>
                    </a:outerShdw>
                  </a:effectLst>
                  <a:cs typeface="+mn-ea"/>
                  <a:sym typeface="+mn-lt"/>
                </a:rPr>
                <a:t>COORDINATOR:</a:t>
              </a:r>
              <a:endParaRPr lang="zh-CN" altLang="en-US" sz="1600" dirty="0">
                <a:solidFill>
                  <a:schemeClr val="bg1"/>
                </a:solidFill>
                <a:effectLst>
                  <a:outerShdw blurRad="38100" dist="38100" dir="2700000" algn="tl">
                    <a:srgbClr val="000000">
                      <a:alpha val="43137"/>
                    </a:srgbClr>
                  </a:outerShdw>
                </a:effectLst>
                <a:cs typeface="+mn-ea"/>
                <a:sym typeface="+mn-lt"/>
              </a:endParaRPr>
            </a:p>
          </p:txBody>
        </p:sp>
      </p:grpSp>
      <p:grpSp>
        <p:nvGrpSpPr>
          <p:cNvPr id="80" name="组合 34">
            <a:extLst>
              <a:ext uri="{FF2B5EF4-FFF2-40B4-BE49-F238E27FC236}">
                <a16:creationId xmlns:a16="http://schemas.microsoft.com/office/drawing/2014/main" id="{51D16173-7283-49D0-9413-B810B4463C89}"/>
              </a:ext>
            </a:extLst>
          </p:cNvPr>
          <p:cNvGrpSpPr/>
          <p:nvPr/>
        </p:nvGrpSpPr>
        <p:grpSpPr>
          <a:xfrm>
            <a:off x="814456" y="5013907"/>
            <a:ext cx="1841888" cy="367302"/>
            <a:chOff x="625364" y="5589210"/>
            <a:chExt cx="1115746" cy="367302"/>
          </a:xfrm>
        </p:grpSpPr>
        <p:sp>
          <p:nvSpPr>
            <p:cNvPr id="81" name="矩形: 圆角 35">
              <a:extLst>
                <a:ext uri="{FF2B5EF4-FFF2-40B4-BE49-F238E27FC236}">
                  <a16:creationId xmlns:a16="http://schemas.microsoft.com/office/drawing/2014/main" id="{7954B2BB-1427-41B9-B7EE-64AE46B36DB7}"/>
                </a:ext>
              </a:extLst>
            </p:cNvPr>
            <p:cNvSpPr/>
            <p:nvPr/>
          </p:nvSpPr>
          <p:spPr>
            <a:xfrm>
              <a:off x="625364" y="5591240"/>
              <a:ext cx="1115746"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82" name="文本框 36">
              <a:extLst>
                <a:ext uri="{FF2B5EF4-FFF2-40B4-BE49-F238E27FC236}">
                  <a16:creationId xmlns:a16="http://schemas.microsoft.com/office/drawing/2014/main" id="{1BE4F7F1-922A-4554-AB7A-9B1BE4E7E460}"/>
                </a:ext>
              </a:extLst>
            </p:cNvPr>
            <p:cNvSpPr txBox="1"/>
            <p:nvPr/>
          </p:nvSpPr>
          <p:spPr>
            <a:xfrm>
              <a:off x="666781" y="5589210"/>
              <a:ext cx="1074329" cy="338554"/>
            </a:xfrm>
            <a:prstGeom prst="rect">
              <a:avLst/>
            </a:prstGeom>
            <a:noFill/>
          </p:spPr>
          <p:txBody>
            <a:bodyPr wrap="square" rtlCol="0">
              <a:spAutoFit/>
            </a:bodyPr>
            <a:lstStyle/>
            <a:p>
              <a:pPr algn="ctr"/>
              <a:r>
                <a:rPr lang="en-US" altLang="zh-CN" sz="1600" dirty="0">
                  <a:solidFill>
                    <a:schemeClr val="bg1"/>
                  </a:solidFill>
                  <a:effectLst>
                    <a:outerShdw blurRad="38100" dist="38100" dir="2700000" algn="tl">
                      <a:srgbClr val="000000">
                        <a:alpha val="43137"/>
                      </a:srgbClr>
                    </a:outerShdw>
                  </a:effectLst>
                  <a:cs typeface="+mn-ea"/>
                  <a:sym typeface="+mn-lt"/>
                </a:rPr>
                <a:t>GUIDE NAME:</a:t>
              </a:r>
              <a:endParaRPr lang="zh-CN" altLang="en-US" sz="1600" dirty="0">
                <a:solidFill>
                  <a:schemeClr val="bg1"/>
                </a:solidFill>
                <a:effectLst>
                  <a:outerShdw blurRad="38100" dist="38100" dir="2700000" algn="tl">
                    <a:srgbClr val="000000">
                      <a:alpha val="43137"/>
                    </a:srgbClr>
                  </a:outerShdw>
                </a:effectLst>
                <a:cs typeface="+mn-ea"/>
                <a:sym typeface="+mn-lt"/>
              </a:endParaRPr>
            </a:p>
          </p:txBody>
        </p:sp>
      </p:grpSp>
      <p:sp>
        <p:nvSpPr>
          <p:cNvPr id="84" name="Rectangle 83">
            <a:extLst>
              <a:ext uri="{FF2B5EF4-FFF2-40B4-BE49-F238E27FC236}">
                <a16:creationId xmlns:a16="http://schemas.microsoft.com/office/drawing/2014/main" id="{67DD7D4D-7847-4A48-9FDB-B63E8BB8C7BA}"/>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3728379291"/>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4668440" cy="523220"/>
            <a:chOff x="343866" y="286438"/>
            <a:chExt cx="4887970"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4222523"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UML – Use Case Diagram</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10</a:t>
            </a:fld>
            <a:endParaRPr lang="en-US" sz="2000" dirty="0">
              <a:solidFill>
                <a:schemeClr val="tx1"/>
              </a:solidFill>
            </a:endParaRPr>
          </a:p>
        </p:txBody>
      </p:sp>
      <p:sp>
        <p:nvSpPr>
          <p:cNvPr id="15" name="Rectangle 14">
            <a:extLst>
              <a:ext uri="{FF2B5EF4-FFF2-40B4-BE49-F238E27FC236}">
                <a16:creationId xmlns:a16="http://schemas.microsoft.com/office/drawing/2014/main" id="{105B61A5-7B39-4D79-BF00-ACC047BEC0C0}"/>
              </a:ext>
            </a:extLst>
          </p:cNvPr>
          <p:cNvSpPr/>
          <p:nvPr/>
        </p:nvSpPr>
        <p:spPr>
          <a:xfrm>
            <a:off x="1188060" y="1412776"/>
            <a:ext cx="9300428" cy="49939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0BB01011-91A4-465A-A8CD-CC5796EFB8D5}"/>
              </a:ext>
            </a:extLst>
          </p:cNvPr>
          <p:cNvSpPr/>
          <p:nvPr/>
        </p:nvSpPr>
        <p:spPr>
          <a:xfrm>
            <a:off x="4672874" y="1545191"/>
            <a:ext cx="2325707" cy="49708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Registration of User ID</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17" name="Oval 16">
            <a:extLst>
              <a:ext uri="{FF2B5EF4-FFF2-40B4-BE49-F238E27FC236}">
                <a16:creationId xmlns:a16="http://schemas.microsoft.com/office/drawing/2014/main" id="{08F2AF0E-D44D-4119-843E-13B0E117739A}"/>
              </a:ext>
            </a:extLst>
          </p:cNvPr>
          <p:cNvSpPr/>
          <p:nvPr/>
        </p:nvSpPr>
        <p:spPr>
          <a:xfrm>
            <a:off x="4672874" y="2155395"/>
            <a:ext cx="2325707" cy="64870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Save Information to blockchain</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19" name="Oval 18">
            <a:extLst>
              <a:ext uri="{FF2B5EF4-FFF2-40B4-BE49-F238E27FC236}">
                <a16:creationId xmlns:a16="http://schemas.microsoft.com/office/drawing/2014/main" id="{8C540110-1D85-49B3-8155-3191260F00CB}"/>
              </a:ext>
            </a:extLst>
          </p:cNvPr>
          <p:cNvSpPr/>
          <p:nvPr/>
        </p:nvSpPr>
        <p:spPr>
          <a:xfrm>
            <a:off x="4672874" y="2994236"/>
            <a:ext cx="2325708" cy="47504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Login and verification</a:t>
            </a:r>
            <a:endParaRPr lang="en-IN" sz="1400" dirty="0">
              <a:solidFill>
                <a:schemeClr val="tx1"/>
              </a:solidFill>
            </a:endParaRPr>
          </a:p>
        </p:txBody>
      </p:sp>
      <p:sp>
        <p:nvSpPr>
          <p:cNvPr id="21" name="Oval 20">
            <a:extLst>
              <a:ext uri="{FF2B5EF4-FFF2-40B4-BE49-F238E27FC236}">
                <a16:creationId xmlns:a16="http://schemas.microsoft.com/office/drawing/2014/main" id="{8AB75922-FE07-4357-97B2-EE06169006A9}"/>
              </a:ext>
            </a:extLst>
          </p:cNvPr>
          <p:cNvSpPr/>
          <p:nvPr/>
        </p:nvSpPr>
        <p:spPr>
          <a:xfrm>
            <a:off x="4672874" y="4967413"/>
            <a:ext cx="2371182" cy="514075"/>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Encrypt the ballot into blockchain</a:t>
            </a:r>
            <a:endParaRPr lang="en-IN" sz="1400" dirty="0">
              <a:solidFill>
                <a:schemeClr val="tx1"/>
              </a:solidFill>
            </a:endParaRPr>
          </a:p>
        </p:txBody>
      </p:sp>
      <p:sp>
        <p:nvSpPr>
          <p:cNvPr id="23" name="Oval 22">
            <a:extLst>
              <a:ext uri="{FF2B5EF4-FFF2-40B4-BE49-F238E27FC236}">
                <a16:creationId xmlns:a16="http://schemas.microsoft.com/office/drawing/2014/main" id="{E5DEFA5D-1CFB-4C9D-9714-5B9D63705165}"/>
              </a:ext>
            </a:extLst>
          </p:cNvPr>
          <p:cNvSpPr/>
          <p:nvPr/>
        </p:nvSpPr>
        <p:spPr>
          <a:xfrm>
            <a:off x="4718348" y="5683612"/>
            <a:ext cx="2323990" cy="514075"/>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Output</a:t>
            </a:r>
            <a:endParaRPr lang="en-IN" sz="1400" dirty="0">
              <a:solidFill>
                <a:schemeClr val="tx1"/>
              </a:solidFill>
            </a:endParaRPr>
          </a:p>
        </p:txBody>
      </p:sp>
      <p:sp>
        <p:nvSpPr>
          <p:cNvPr id="24" name="Flowchart: Connector 23">
            <a:extLst>
              <a:ext uri="{FF2B5EF4-FFF2-40B4-BE49-F238E27FC236}">
                <a16:creationId xmlns:a16="http://schemas.microsoft.com/office/drawing/2014/main" id="{963D5083-0996-4DBE-8357-24E1881B80AB}"/>
              </a:ext>
            </a:extLst>
          </p:cNvPr>
          <p:cNvSpPr/>
          <p:nvPr/>
        </p:nvSpPr>
        <p:spPr>
          <a:xfrm>
            <a:off x="2783632" y="3389095"/>
            <a:ext cx="216024" cy="216024"/>
          </a:xfrm>
          <a:prstGeom prst="flowChartConnector">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a:extLst>
              <a:ext uri="{FF2B5EF4-FFF2-40B4-BE49-F238E27FC236}">
                <a16:creationId xmlns:a16="http://schemas.microsoft.com/office/drawing/2014/main" id="{57D07041-D577-4339-8200-51C4C0A6C92F}"/>
              </a:ext>
            </a:extLst>
          </p:cNvPr>
          <p:cNvCxnSpPr/>
          <p:nvPr/>
        </p:nvCxnSpPr>
        <p:spPr>
          <a:xfrm>
            <a:off x="2783630" y="3709407"/>
            <a:ext cx="21602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5C528AA-DCB9-49B5-B4A8-776C93ABBF51}"/>
              </a:ext>
            </a:extLst>
          </p:cNvPr>
          <p:cNvCxnSpPr/>
          <p:nvPr/>
        </p:nvCxnSpPr>
        <p:spPr>
          <a:xfrm>
            <a:off x="2891643" y="3820388"/>
            <a:ext cx="108013" cy="144016"/>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FF7627B-A6A7-4E4D-BA3C-928D5699A35E}"/>
              </a:ext>
            </a:extLst>
          </p:cNvPr>
          <p:cNvCxnSpPr/>
          <p:nvPr/>
        </p:nvCxnSpPr>
        <p:spPr>
          <a:xfrm flipH="1">
            <a:off x="2783630" y="3820388"/>
            <a:ext cx="108012"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21CD2E-22D6-491E-8A9A-230601286F17}"/>
              </a:ext>
            </a:extLst>
          </p:cNvPr>
          <p:cNvCxnSpPr>
            <a:cxnSpLocks/>
          </p:cNvCxnSpPr>
          <p:nvPr/>
        </p:nvCxnSpPr>
        <p:spPr>
          <a:xfrm>
            <a:off x="2891642" y="3601395"/>
            <a:ext cx="0" cy="216024"/>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DD9B1B2-CE72-4A9B-B5BD-9C527524B532}"/>
              </a:ext>
            </a:extLst>
          </p:cNvPr>
          <p:cNvCxnSpPr>
            <a:cxnSpLocks/>
            <a:endCxn id="16" idx="2"/>
          </p:cNvCxnSpPr>
          <p:nvPr/>
        </p:nvCxnSpPr>
        <p:spPr>
          <a:xfrm flipV="1">
            <a:off x="3107664" y="1793735"/>
            <a:ext cx="1565210" cy="1903842"/>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F1F6B1C5-601B-43B7-A80E-3FD670D86A3A}"/>
              </a:ext>
            </a:extLst>
          </p:cNvPr>
          <p:cNvCxnSpPr>
            <a:cxnSpLocks/>
            <a:endCxn id="19" idx="2"/>
          </p:cNvCxnSpPr>
          <p:nvPr/>
        </p:nvCxnSpPr>
        <p:spPr>
          <a:xfrm flipV="1">
            <a:off x="3092914" y="3231760"/>
            <a:ext cx="1579960" cy="465817"/>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6DCC91A6-E240-4AAD-9C8A-21FBAA145151}"/>
              </a:ext>
            </a:extLst>
          </p:cNvPr>
          <p:cNvCxnSpPr>
            <a:cxnSpLocks/>
            <a:endCxn id="23" idx="2"/>
          </p:cNvCxnSpPr>
          <p:nvPr/>
        </p:nvCxnSpPr>
        <p:spPr>
          <a:xfrm>
            <a:off x="3117310" y="3706808"/>
            <a:ext cx="1601038" cy="2233842"/>
          </a:xfrm>
          <a:prstGeom prst="line">
            <a:avLst/>
          </a:prstGeom>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502A4FB0-7640-40F8-A257-3F47FB2E98B0}"/>
              </a:ext>
            </a:extLst>
          </p:cNvPr>
          <p:cNvSpPr txBox="1"/>
          <p:nvPr/>
        </p:nvSpPr>
        <p:spPr>
          <a:xfrm>
            <a:off x="2650464" y="4006816"/>
            <a:ext cx="914400" cy="307777"/>
          </a:xfrm>
          <a:prstGeom prst="rect">
            <a:avLst/>
          </a:prstGeom>
          <a:noFill/>
        </p:spPr>
        <p:txBody>
          <a:bodyPr wrap="square" rtlCol="0">
            <a:spAutoFit/>
          </a:bodyPr>
          <a:lstStyle/>
          <a:p>
            <a:r>
              <a:rPr lang="en-US" sz="1400" dirty="0"/>
              <a:t>User</a:t>
            </a:r>
            <a:endParaRPr lang="en-IN" sz="1400" dirty="0"/>
          </a:p>
        </p:txBody>
      </p:sp>
      <p:sp>
        <p:nvSpPr>
          <p:cNvPr id="43" name="Flowchart: Connector 42">
            <a:extLst>
              <a:ext uri="{FF2B5EF4-FFF2-40B4-BE49-F238E27FC236}">
                <a16:creationId xmlns:a16="http://schemas.microsoft.com/office/drawing/2014/main" id="{55578609-24F1-4D99-9462-26028C9AA272}"/>
              </a:ext>
            </a:extLst>
          </p:cNvPr>
          <p:cNvSpPr/>
          <p:nvPr/>
        </p:nvSpPr>
        <p:spPr>
          <a:xfrm>
            <a:off x="9165595" y="3296226"/>
            <a:ext cx="216024" cy="216024"/>
          </a:xfrm>
          <a:prstGeom prst="flowChartConnector">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4" name="Straight Connector 43">
            <a:extLst>
              <a:ext uri="{FF2B5EF4-FFF2-40B4-BE49-F238E27FC236}">
                <a16:creationId xmlns:a16="http://schemas.microsoft.com/office/drawing/2014/main" id="{6EE16925-846B-41D1-9A71-4B56E3469AAB}"/>
              </a:ext>
            </a:extLst>
          </p:cNvPr>
          <p:cNvCxnSpPr>
            <a:cxnSpLocks/>
          </p:cNvCxnSpPr>
          <p:nvPr/>
        </p:nvCxnSpPr>
        <p:spPr>
          <a:xfrm>
            <a:off x="9273607" y="3512250"/>
            <a:ext cx="0" cy="216024"/>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AE7EA4C-FC91-48B9-BBE0-7CAA85D793B0}"/>
              </a:ext>
            </a:extLst>
          </p:cNvPr>
          <p:cNvCxnSpPr/>
          <p:nvPr/>
        </p:nvCxnSpPr>
        <p:spPr>
          <a:xfrm flipH="1">
            <a:off x="9165595" y="3748380"/>
            <a:ext cx="108012"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95ADCE-E48E-4C53-B737-2F1C8EFD3628}"/>
              </a:ext>
            </a:extLst>
          </p:cNvPr>
          <p:cNvCxnSpPr/>
          <p:nvPr/>
        </p:nvCxnSpPr>
        <p:spPr>
          <a:xfrm>
            <a:off x="9273606" y="3735326"/>
            <a:ext cx="108013" cy="144016"/>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EC4DBA8-79DF-46D0-BEC7-B7B3C6641B23}"/>
              </a:ext>
            </a:extLst>
          </p:cNvPr>
          <p:cNvCxnSpPr/>
          <p:nvPr/>
        </p:nvCxnSpPr>
        <p:spPr>
          <a:xfrm>
            <a:off x="9165594" y="3601395"/>
            <a:ext cx="21602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B95890D-4170-4F76-AADE-CEF08D6B4A13}"/>
              </a:ext>
            </a:extLst>
          </p:cNvPr>
          <p:cNvCxnSpPr>
            <a:cxnSpLocks/>
            <a:endCxn id="17" idx="6"/>
          </p:cNvCxnSpPr>
          <p:nvPr/>
        </p:nvCxnSpPr>
        <p:spPr>
          <a:xfrm flipH="1" flipV="1">
            <a:off x="6998581" y="2479748"/>
            <a:ext cx="2049357" cy="1115068"/>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37FEDBB6-8F0B-4DC3-8E11-65B57E33DFBA}"/>
              </a:ext>
            </a:extLst>
          </p:cNvPr>
          <p:cNvCxnSpPr>
            <a:cxnSpLocks/>
          </p:cNvCxnSpPr>
          <p:nvPr/>
        </p:nvCxnSpPr>
        <p:spPr>
          <a:xfrm flipH="1">
            <a:off x="6722231" y="3601395"/>
            <a:ext cx="2288622" cy="313084"/>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6AF39767-6F0C-4FBF-A724-09B9D434EB12}"/>
              </a:ext>
            </a:extLst>
          </p:cNvPr>
          <p:cNvCxnSpPr>
            <a:cxnSpLocks/>
            <a:endCxn id="21" idx="6"/>
          </p:cNvCxnSpPr>
          <p:nvPr/>
        </p:nvCxnSpPr>
        <p:spPr>
          <a:xfrm flipH="1">
            <a:off x="7044056" y="3576355"/>
            <a:ext cx="2003882" cy="1648096"/>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6BBA946-71AF-4243-9EBA-A1DC86E2559D}"/>
              </a:ext>
            </a:extLst>
          </p:cNvPr>
          <p:cNvCxnSpPr>
            <a:cxnSpLocks/>
            <a:endCxn id="23" idx="6"/>
          </p:cNvCxnSpPr>
          <p:nvPr/>
        </p:nvCxnSpPr>
        <p:spPr>
          <a:xfrm flipH="1">
            <a:off x="7042338" y="3576355"/>
            <a:ext cx="2003883" cy="2364295"/>
          </a:xfrm>
          <a:prstGeom prst="line">
            <a:avLst/>
          </a:prstGeom>
        </p:spPr>
        <p:style>
          <a:lnRef idx="2">
            <a:schemeClr val="dk1"/>
          </a:lnRef>
          <a:fillRef idx="0">
            <a:schemeClr val="dk1"/>
          </a:fillRef>
          <a:effectRef idx="1">
            <a:schemeClr val="dk1"/>
          </a:effectRef>
          <a:fontRef idx="minor">
            <a:schemeClr val="tx1"/>
          </a:fontRef>
        </p:style>
      </p:cxnSp>
      <p:sp>
        <p:nvSpPr>
          <p:cNvPr id="69" name="TextBox 68">
            <a:extLst>
              <a:ext uri="{FF2B5EF4-FFF2-40B4-BE49-F238E27FC236}">
                <a16:creationId xmlns:a16="http://schemas.microsoft.com/office/drawing/2014/main" id="{DED581F2-1696-40B5-8F21-21782011D55F}"/>
              </a:ext>
            </a:extLst>
          </p:cNvPr>
          <p:cNvSpPr txBox="1"/>
          <p:nvPr/>
        </p:nvSpPr>
        <p:spPr>
          <a:xfrm>
            <a:off x="8843275" y="3932940"/>
            <a:ext cx="1243065" cy="307777"/>
          </a:xfrm>
          <a:prstGeom prst="rect">
            <a:avLst/>
          </a:prstGeom>
          <a:noFill/>
        </p:spPr>
        <p:txBody>
          <a:bodyPr wrap="square" rtlCol="0">
            <a:spAutoFit/>
          </a:bodyPr>
          <a:lstStyle/>
          <a:p>
            <a:r>
              <a:rPr lang="en-US" sz="1400" dirty="0"/>
              <a:t>Algorithm</a:t>
            </a:r>
            <a:endParaRPr lang="en-IN" sz="1400" dirty="0"/>
          </a:p>
        </p:txBody>
      </p:sp>
      <p:sp>
        <p:nvSpPr>
          <p:cNvPr id="75" name="Oval 74">
            <a:extLst>
              <a:ext uri="{FF2B5EF4-FFF2-40B4-BE49-F238E27FC236}">
                <a16:creationId xmlns:a16="http://schemas.microsoft.com/office/drawing/2014/main" id="{41A1C144-9C3F-47B5-B956-9221E01AC155}"/>
              </a:ext>
            </a:extLst>
          </p:cNvPr>
          <p:cNvSpPr/>
          <p:nvPr/>
        </p:nvSpPr>
        <p:spPr>
          <a:xfrm>
            <a:off x="4718348" y="3652245"/>
            <a:ext cx="2325708" cy="397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Issue ballot</a:t>
            </a:r>
            <a:endParaRPr lang="en-IN" sz="1400" dirty="0">
              <a:solidFill>
                <a:schemeClr val="tx1"/>
              </a:solidFill>
            </a:endParaRPr>
          </a:p>
        </p:txBody>
      </p:sp>
      <p:sp>
        <p:nvSpPr>
          <p:cNvPr id="76" name="Oval 75">
            <a:extLst>
              <a:ext uri="{FF2B5EF4-FFF2-40B4-BE49-F238E27FC236}">
                <a16:creationId xmlns:a16="http://schemas.microsoft.com/office/drawing/2014/main" id="{48EDBAEB-6B4B-4FF3-A5B4-482FB5C6248D}"/>
              </a:ext>
            </a:extLst>
          </p:cNvPr>
          <p:cNvSpPr/>
          <p:nvPr/>
        </p:nvSpPr>
        <p:spPr>
          <a:xfrm>
            <a:off x="4718348" y="4270883"/>
            <a:ext cx="2325708" cy="509005"/>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View live status and Submit vote </a:t>
            </a:r>
            <a:endParaRPr lang="en-IN" sz="1400" dirty="0">
              <a:solidFill>
                <a:schemeClr val="tx1"/>
              </a:solidFill>
            </a:endParaRPr>
          </a:p>
        </p:txBody>
      </p:sp>
      <p:cxnSp>
        <p:nvCxnSpPr>
          <p:cNvPr id="82" name="Straight Connector 81">
            <a:extLst>
              <a:ext uri="{FF2B5EF4-FFF2-40B4-BE49-F238E27FC236}">
                <a16:creationId xmlns:a16="http://schemas.microsoft.com/office/drawing/2014/main" id="{80D7084C-72A6-4FDC-A9E2-E73FAC0EEA47}"/>
              </a:ext>
            </a:extLst>
          </p:cNvPr>
          <p:cNvCxnSpPr>
            <a:cxnSpLocks/>
            <a:endCxn id="76" idx="2"/>
          </p:cNvCxnSpPr>
          <p:nvPr/>
        </p:nvCxnSpPr>
        <p:spPr>
          <a:xfrm>
            <a:off x="3117310" y="3706808"/>
            <a:ext cx="1601038" cy="818578"/>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06B2E820-5D6E-4372-BEAC-14412DA84D12}"/>
              </a:ext>
            </a:extLst>
          </p:cNvPr>
          <p:cNvCxnSpPr>
            <a:cxnSpLocks/>
          </p:cNvCxnSpPr>
          <p:nvPr/>
        </p:nvCxnSpPr>
        <p:spPr>
          <a:xfrm flipH="1" flipV="1">
            <a:off x="7022665" y="3224494"/>
            <a:ext cx="1988188" cy="351861"/>
          </a:xfrm>
          <a:prstGeom prst="line">
            <a:avLst/>
          </a:prstGeom>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2070186216"/>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51384" y="267805"/>
            <a:ext cx="4536504" cy="523220"/>
            <a:chOff x="343866" y="286438"/>
            <a:chExt cx="4749830"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4084383"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UML - Activity Diagram</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11</a:t>
            </a:fld>
            <a:endParaRPr lang="en-US" sz="2000" dirty="0">
              <a:solidFill>
                <a:schemeClr val="tx1"/>
              </a:solidFill>
            </a:endParaRPr>
          </a:p>
        </p:txBody>
      </p:sp>
      <p:sp>
        <p:nvSpPr>
          <p:cNvPr id="58" name="Slide Number Placeholder 6">
            <a:extLst>
              <a:ext uri="{FF2B5EF4-FFF2-40B4-BE49-F238E27FC236}">
                <a16:creationId xmlns:a16="http://schemas.microsoft.com/office/drawing/2014/main" id="{9168CCBB-DBD3-4CDF-9F20-C32575189D01}"/>
              </a:ext>
            </a:extLst>
          </p:cNvPr>
          <p:cNvSpPr txBox="1">
            <a:spLocks/>
          </p:cNvSpPr>
          <p:nvPr/>
        </p:nvSpPr>
        <p:spPr>
          <a:xfrm>
            <a:off x="3907543" y="1950293"/>
            <a:ext cx="721296"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000" dirty="0">
              <a:solidFill>
                <a:schemeClr val="tx1"/>
              </a:solidFill>
            </a:endParaRPr>
          </a:p>
        </p:txBody>
      </p:sp>
      <p:graphicFrame>
        <p:nvGraphicFramePr>
          <p:cNvPr id="9" name="Table 10">
            <a:extLst>
              <a:ext uri="{FF2B5EF4-FFF2-40B4-BE49-F238E27FC236}">
                <a16:creationId xmlns:a16="http://schemas.microsoft.com/office/drawing/2014/main" id="{ED64F531-2276-4B30-B61C-4A57666A7F91}"/>
              </a:ext>
            </a:extLst>
          </p:cNvPr>
          <p:cNvGraphicFramePr>
            <a:graphicFrameLocks noGrp="1"/>
          </p:cNvGraphicFramePr>
          <p:nvPr>
            <p:extLst>
              <p:ext uri="{D42A27DB-BD31-4B8C-83A1-F6EECF244321}">
                <p14:modId xmlns:p14="http://schemas.microsoft.com/office/powerpoint/2010/main" val="550922460"/>
              </p:ext>
            </p:extLst>
          </p:nvPr>
        </p:nvGraphicFramePr>
        <p:xfrm>
          <a:off x="2351584" y="1009014"/>
          <a:ext cx="7698230" cy="5581181"/>
        </p:xfrm>
        <a:graphic>
          <a:graphicData uri="http://schemas.openxmlformats.org/drawingml/2006/table">
            <a:tbl>
              <a:tblPr firstRow="1" bandRow="1">
                <a:tableStyleId>{5C22544A-7EE6-4342-B048-85BDC9FD1C3A}</a:tableStyleId>
              </a:tblPr>
              <a:tblGrid>
                <a:gridCol w="3644221">
                  <a:extLst>
                    <a:ext uri="{9D8B030D-6E8A-4147-A177-3AD203B41FA5}">
                      <a16:colId xmlns:a16="http://schemas.microsoft.com/office/drawing/2014/main" val="3323255945"/>
                    </a:ext>
                  </a:extLst>
                </a:gridCol>
                <a:gridCol w="4054009">
                  <a:extLst>
                    <a:ext uri="{9D8B030D-6E8A-4147-A177-3AD203B41FA5}">
                      <a16:colId xmlns:a16="http://schemas.microsoft.com/office/drawing/2014/main" val="3739605963"/>
                    </a:ext>
                  </a:extLst>
                </a:gridCol>
              </a:tblGrid>
              <a:tr h="407049">
                <a:tc>
                  <a:txBody>
                    <a:bodyPr/>
                    <a:lstStyle/>
                    <a:p>
                      <a:pPr algn="ctr"/>
                      <a:r>
                        <a:rPr lang="en-US" sz="1800" dirty="0">
                          <a:solidFill>
                            <a:schemeClr val="tx1"/>
                          </a:solidFill>
                        </a:rPr>
                        <a:t>USER</a:t>
                      </a:r>
                      <a:endParaRPr lang="en-IN" sz="1800" dirty="0">
                        <a:solidFill>
                          <a:schemeClr val="tx1"/>
                        </a:solidFill>
                      </a:endParaRPr>
                    </a:p>
                  </a:txBody>
                  <a:tcPr/>
                </a:tc>
                <a:tc>
                  <a:txBody>
                    <a:bodyPr/>
                    <a:lstStyle/>
                    <a:p>
                      <a:pPr algn="ctr"/>
                      <a:r>
                        <a:rPr lang="en-US" dirty="0">
                          <a:solidFill>
                            <a:schemeClr val="tx1"/>
                          </a:solidFill>
                        </a:rPr>
                        <a:t>VOTING SYSTEM</a:t>
                      </a:r>
                      <a:endParaRPr lang="en-IN" dirty="0">
                        <a:solidFill>
                          <a:schemeClr val="tx1"/>
                        </a:solidFill>
                      </a:endParaRPr>
                    </a:p>
                  </a:txBody>
                  <a:tcPr/>
                </a:tc>
                <a:extLst>
                  <a:ext uri="{0D108BD9-81ED-4DB2-BD59-A6C34878D82A}">
                    <a16:rowId xmlns:a16="http://schemas.microsoft.com/office/drawing/2014/main" val="1739660017"/>
                  </a:ext>
                </a:extLst>
              </a:tr>
              <a:tr h="5174132">
                <a:tc>
                  <a:txBody>
                    <a:bodyPr/>
                    <a:lstStyle/>
                    <a:p>
                      <a:endParaRPr lang="en-IN" dirty="0"/>
                    </a:p>
                  </a:txBody>
                  <a:tcPr>
                    <a:solidFill>
                      <a:schemeClr val="bg1"/>
                    </a:solidFill>
                  </a:tcPr>
                </a:tc>
                <a:tc>
                  <a:txBody>
                    <a:bodyPr/>
                    <a:lstStyle/>
                    <a:p>
                      <a:endParaRPr lang="en-IN" dirty="0"/>
                    </a:p>
                  </a:txBody>
                  <a:tcPr>
                    <a:solidFill>
                      <a:schemeClr val="bg1"/>
                    </a:solidFill>
                  </a:tcPr>
                </a:tc>
                <a:extLst>
                  <a:ext uri="{0D108BD9-81ED-4DB2-BD59-A6C34878D82A}">
                    <a16:rowId xmlns:a16="http://schemas.microsoft.com/office/drawing/2014/main" val="3193870768"/>
                  </a:ext>
                </a:extLst>
              </a:tr>
            </a:tbl>
          </a:graphicData>
        </a:graphic>
      </p:graphicFrame>
      <p:sp>
        <p:nvSpPr>
          <p:cNvPr id="2" name="Rectangle: Rounded Corners 1">
            <a:extLst>
              <a:ext uri="{FF2B5EF4-FFF2-40B4-BE49-F238E27FC236}">
                <a16:creationId xmlns:a16="http://schemas.microsoft.com/office/drawing/2014/main" id="{E6906DFE-B5C2-4C1B-84D5-A180767B2587}"/>
              </a:ext>
            </a:extLst>
          </p:cNvPr>
          <p:cNvSpPr/>
          <p:nvPr/>
        </p:nvSpPr>
        <p:spPr>
          <a:xfrm>
            <a:off x="3671581" y="2284197"/>
            <a:ext cx="914400" cy="620584"/>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Login</a:t>
            </a:r>
            <a:endParaRPr lang="en-IN" sz="1400" dirty="0"/>
          </a:p>
        </p:txBody>
      </p:sp>
      <p:sp>
        <p:nvSpPr>
          <p:cNvPr id="3" name="Rectangle: Rounded Corners 2">
            <a:extLst>
              <a:ext uri="{FF2B5EF4-FFF2-40B4-BE49-F238E27FC236}">
                <a16:creationId xmlns:a16="http://schemas.microsoft.com/office/drawing/2014/main" id="{2280208B-5FEF-4FEA-83EE-89C76732C5D0}"/>
              </a:ext>
            </a:extLst>
          </p:cNvPr>
          <p:cNvSpPr/>
          <p:nvPr/>
        </p:nvSpPr>
        <p:spPr>
          <a:xfrm>
            <a:off x="3559683" y="3088823"/>
            <a:ext cx="1198127" cy="5836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Verification</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A6C48513-86D5-42D5-BF25-F3216E75608E}"/>
              </a:ext>
            </a:extLst>
          </p:cNvPr>
          <p:cNvSpPr/>
          <p:nvPr/>
        </p:nvSpPr>
        <p:spPr>
          <a:xfrm>
            <a:off x="3517338" y="4089189"/>
            <a:ext cx="1258056" cy="660396"/>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View live status</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12" name="Rectangle: Rounded Corners 11">
            <a:extLst>
              <a:ext uri="{FF2B5EF4-FFF2-40B4-BE49-F238E27FC236}">
                <a16:creationId xmlns:a16="http://schemas.microsoft.com/office/drawing/2014/main" id="{5AACBFDE-2566-48CA-B056-FCCDC0B70D17}"/>
              </a:ext>
            </a:extLst>
          </p:cNvPr>
          <p:cNvSpPr/>
          <p:nvPr/>
        </p:nvSpPr>
        <p:spPr>
          <a:xfrm>
            <a:off x="3559683" y="5243144"/>
            <a:ext cx="1198127" cy="5611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Submit vote</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35" name="Rectangle: Rounded Corners 34">
            <a:extLst>
              <a:ext uri="{FF2B5EF4-FFF2-40B4-BE49-F238E27FC236}">
                <a16:creationId xmlns:a16="http://schemas.microsoft.com/office/drawing/2014/main" id="{40CDA43B-41B3-41EC-8AF5-AC41A93EDBE4}"/>
              </a:ext>
            </a:extLst>
          </p:cNvPr>
          <p:cNvSpPr/>
          <p:nvPr/>
        </p:nvSpPr>
        <p:spPr>
          <a:xfrm>
            <a:off x="7331242" y="2326714"/>
            <a:ext cx="1645078" cy="589363"/>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Registration of voter</a:t>
            </a:r>
            <a:endParaRPr lang="en-IN" sz="1400" dirty="0"/>
          </a:p>
        </p:txBody>
      </p:sp>
      <p:sp>
        <p:nvSpPr>
          <p:cNvPr id="36" name="Rectangle: Rounded Corners 35">
            <a:extLst>
              <a:ext uri="{FF2B5EF4-FFF2-40B4-BE49-F238E27FC236}">
                <a16:creationId xmlns:a16="http://schemas.microsoft.com/office/drawing/2014/main" id="{D9BD5EC5-CE2F-4128-A226-B505D9662D00}"/>
              </a:ext>
            </a:extLst>
          </p:cNvPr>
          <p:cNvSpPr/>
          <p:nvPr/>
        </p:nvSpPr>
        <p:spPr>
          <a:xfrm>
            <a:off x="7331242" y="3528887"/>
            <a:ext cx="1728186" cy="615758"/>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Save information to blockchain</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37" name="Rectangle: Rounded Corners 36">
            <a:extLst>
              <a:ext uri="{FF2B5EF4-FFF2-40B4-BE49-F238E27FC236}">
                <a16:creationId xmlns:a16="http://schemas.microsoft.com/office/drawing/2014/main" id="{92392C9F-830A-4119-956D-9D117EBF3797}"/>
              </a:ext>
            </a:extLst>
          </p:cNvPr>
          <p:cNvSpPr/>
          <p:nvPr/>
        </p:nvSpPr>
        <p:spPr>
          <a:xfrm>
            <a:off x="7348828" y="4455690"/>
            <a:ext cx="1728186" cy="648781"/>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Issue ballot </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38" name="Rectangle: Rounded Corners 37">
            <a:extLst>
              <a:ext uri="{FF2B5EF4-FFF2-40B4-BE49-F238E27FC236}">
                <a16:creationId xmlns:a16="http://schemas.microsoft.com/office/drawing/2014/main" id="{2F3CFE31-D4D7-49D4-8480-27C1AEB51631}"/>
              </a:ext>
            </a:extLst>
          </p:cNvPr>
          <p:cNvSpPr/>
          <p:nvPr/>
        </p:nvSpPr>
        <p:spPr>
          <a:xfrm>
            <a:off x="7378792" y="5345199"/>
            <a:ext cx="1728187" cy="60934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Encrypt ballot to blockchain</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39" name="Oval 38">
            <a:extLst>
              <a:ext uri="{FF2B5EF4-FFF2-40B4-BE49-F238E27FC236}">
                <a16:creationId xmlns:a16="http://schemas.microsoft.com/office/drawing/2014/main" id="{2E148E2D-E706-4599-9BEB-97E32C8DB5BF}"/>
              </a:ext>
            </a:extLst>
          </p:cNvPr>
          <p:cNvSpPr/>
          <p:nvPr/>
        </p:nvSpPr>
        <p:spPr>
          <a:xfrm>
            <a:off x="8055074" y="6124982"/>
            <a:ext cx="375622" cy="3547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42" name="Straight Arrow Connector 41">
            <a:extLst>
              <a:ext uri="{FF2B5EF4-FFF2-40B4-BE49-F238E27FC236}">
                <a16:creationId xmlns:a16="http://schemas.microsoft.com/office/drawing/2014/main" id="{283F5C68-5798-465C-8825-B636DC5277D7}"/>
              </a:ext>
            </a:extLst>
          </p:cNvPr>
          <p:cNvCxnSpPr>
            <a:cxnSpLocks/>
          </p:cNvCxnSpPr>
          <p:nvPr/>
        </p:nvCxnSpPr>
        <p:spPr>
          <a:xfrm>
            <a:off x="8195335" y="3284984"/>
            <a:ext cx="0" cy="2439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38BBDCB5-A9B9-45E6-AEA6-1417CBC68899}"/>
              </a:ext>
            </a:extLst>
          </p:cNvPr>
          <p:cNvCxnSpPr>
            <a:cxnSpLocks/>
          </p:cNvCxnSpPr>
          <p:nvPr/>
        </p:nvCxnSpPr>
        <p:spPr>
          <a:xfrm>
            <a:off x="4128780" y="3845286"/>
            <a:ext cx="0" cy="2439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F424B129-3062-41F1-968E-FED1D3E5226B}"/>
              </a:ext>
            </a:extLst>
          </p:cNvPr>
          <p:cNvCxnSpPr>
            <a:cxnSpLocks/>
            <a:endCxn id="37" idx="0"/>
          </p:cNvCxnSpPr>
          <p:nvPr/>
        </p:nvCxnSpPr>
        <p:spPr>
          <a:xfrm>
            <a:off x="8212921" y="4293096"/>
            <a:ext cx="0" cy="162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Oval 61">
            <a:extLst>
              <a:ext uri="{FF2B5EF4-FFF2-40B4-BE49-F238E27FC236}">
                <a16:creationId xmlns:a16="http://schemas.microsoft.com/office/drawing/2014/main" id="{EFFCE7FF-A574-454D-97C2-A959B6820BC5}"/>
              </a:ext>
            </a:extLst>
          </p:cNvPr>
          <p:cNvSpPr/>
          <p:nvPr/>
        </p:nvSpPr>
        <p:spPr>
          <a:xfrm>
            <a:off x="8007524" y="1667014"/>
            <a:ext cx="375622" cy="3547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64" name="Straight Arrow Connector 63">
            <a:extLst>
              <a:ext uri="{FF2B5EF4-FFF2-40B4-BE49-F238E27FC236}">
                <a16:creationId xmlns:a16="http://schemas.microsoft.com/office/drawing/2014/main" id="{DC845511-911D-4D3D-AB23-ED3E9FD4C7E2}"/>
              </a:ext>
            </a:extLst>
          </p:cNvPr>
          <p:cNvCxnSpPr>
            <a:cxnSpLocks/>
          </p:cNvCxnSpPr>
          <p:nvPr/>
        </p:nvCxnSpPr>
        <p:spPr>
          <a:xfrm>
            <a:off x="4128780" y="4999241"/>
            <a:ext cx="0" cy="2439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437A69C7-C0CC-458B-B0C6-9E0F033AB426}"/>
              </a:ext>
            </a:extLst>
          </p:cNvPr>
          <p:cNvCxnSpPr/>
          <p:nvPr/>
        </p:nvCxnSpPr>
        <p:spPr>
          <a:xfrm>
            <a:off x="4775394" y="5523698"/>
            <a:ext cx="26033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70B6B343-7F6E-450E-9DAA-59CA57A21055}"/>
              </a:ext>
            </a:extLst>
          </p:cNvPr>
          <p:cNvCxnSpPr>
            <a:stCxn id="38" idx="2"/>
          </p:cNvCxnSpPr>
          <p:nvPr/>
        </p:nvCxnSpPr>
        <p:spPr>
          <a:xfrm flipH="1">
            <a:off x="8242885" y="5954544"/>
            <a:ext cx="1" cy="1741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B6397FFE-EE77-4E2C-B7D0-0AFEEFBB23D9}"/>
              </a:ext>
            </a:extLst>
          </p:cNvPr>
          <p:cNvCxnSpPr>
            <a:cxnSpLocks/>
            <a:stCxn id="62" idx="4"/>
          </p:cNvCxnSpPr>
          <p:nvPr/>
        </p:nvCxnSpPr>
        <p:spPr>
          <a:xfrm>
            <a:off x="8195335" y="2021790"/>
            <a:ext cx="0" cy="28175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81" name="Straight Arrow Connector 80">
            <a:extLst>
              <a:ext uri="{FF2B5EF4-FFF2-40B4-BE49-F238E27FC236}">
                <a16:creationId xmlns:a16="http://schemas.microsoft.com/office/drawing/2014/main" id="{8C1C73D3-C2C4-49BB-9BEB-F338901660A0}"/>
              </a:ext>
            </a:extLst>
          </p:cNvPr>
          <p:cNvCxnSpPr/>
          <p:nvPr/>
        </p:nvCxnSpPr>
        <p:spPr>
          <a:xfrm flipH="1">
            <a:off x="4585981" y="2636912"/>
            <a:ext cx="274526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2A6C2A8-71CC-46B8-AF46-045E54C80D67}"/>
              </a:ext>
            </a:extLst>
          </p:cNvPr>
          <p:cNvCxnSpPr>
            <a:cxnSpLocks/>
          </p:cNvCxnSpPr>
          <p:nvPr/>
        </p:nvCxnSpPr>
        <p:spPr>
          <a:xfrm>
            <a:off x="4757810" y="3284984"/>
            <a:ext cx="3437525" cy="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0CCC29E9-A38A-4225-81D0-74FF3313B97C}"/>
              </a:ext>
            </a:extLst>
          </p:cNvPr>
          <p:cNvCxnSpPr>
            <a:endCxn id="36" idx="1"/>
          </p:cNvCxnSpPr>
          <p:nvPr/>
        </p:nvCxnSpPr>
        <p:spPr>
          <a:xfrm flipV="1">
            <a:off x="4128780" y="3836766"/>
            <a:ext cx="3202462" cy="852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D5AFA706-A04B-40C1-96F8-353EB3630C2C}"/>
              </a:ext>
            </a:extLst>
          </p:cNvPr>
          <p:cNvCxnSpPr/>
          <p:nvPr/>
        </p:nvCxnSpPr>
        <p:spPr>
          <a:xfrm flipH="1">
            <a:off x="4787776" y="4293096"/>
            <a:ext cx="3425145" cy="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4A4F0946-C9CF-44CC-918A-3F53175E7642}"/>
              </a:ext>
            </a:extLst>
          </p:cNvPr>
          <p:cNvCxnSpPr>
            <a:cxnSpLocks/>
          </p:cNvCxnSpPr>
          <p:nvPr/>
        </p:nvCxnSpPr>
        <p:spPr>
          <a:xfrm>
            <a:off x="4128780" y="4999241"/>
            <a:ext cx="3250012" cy="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Arrow Connector 93">
            <a:extLst>
              <a:ext uri="{FF2B5EF4-FFF2-40B4-BE49-F238E27FC236}">
                <a16:creationId xmlns:a16="http://schemas.microsoft.com/office/drawing/2014/main" id="{EDE6E518-83DC-4E2A-A328-D437496BA716}"/>
              </a:ext>
            </a:extLst>
          </p:cNvPr>
          <p:cNvCxnSpPr>
            <a:cxnSpLocks/>
          </p:cNvCxnSpPr>
          <p:nvPr/>
        </p:nvCxnSpPr>
        <p:spPr>
          <a:xfrm>
            <a:off x="4119441" y="2904781"/>
            <a:ext cx="0" cy="184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3909525958"/>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5428204" cy="523220"/>
            <a:chOff x="343866" y="286438"/>
            <a:chExt cx="5683461"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5018014"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UML – Collaboration Diagram</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12</a:t>
            </a:fld>
            <a:endParaRPr lang="en-US" sz="2000" dirty="0">
              <a:solidFill>
                <a:schemeClr val="tx1"/>
              </a:solidFill>
            </a:endParaRPr>
          </a:p>
        </p:txBody>
      </p:sp>
      <p:sp>
        <p:nvSpPr>
          <p:cNvPr id="15" name="Rectangle 14">
            <a:extLst>
              <a:ext uri="{FF2B5EF4-FFF2-40B4-BE49-F238E27FC236}">
                <a16:creationId xmlns:a16="http://schemas.microsoft.com/office/drawing/2014/main" id="{C2047F4A-CD22-4E7C-B05E-C983266E814F}"/>
              </a:ext>
            </a:extLst>
          </p:cNvPr>
          <p:cNvSpPr/>
          <p:nvPr/>
        </p:nvSpPr>
        <p:spPr>
          <a:xfrm>
            <a:off x="1188060" y="1412776"/>
            <a:ext cx="9300428" cy="48965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6F278C7E-9D9A-41FC-A830-F7104FB65109}"/>
              </a:ext>
            </a:extLst>
          </p:cNvPr>
          <p:cNvSpPr/>
          <p:nvPr/>
        </p:nvSpPr>
        <p:spPr>
          <a:xfrm>
            <a:off x="1703511" y="2284283"/>
            <a:ext cx="1088229" cy="81724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Reg ID</a:t>
            </a:r>
            <a:endParaRPr lang="en-IN" sz="1400" dirty="0"/>
          </a:p>
        </p:txBody>
      </p:sp>
      <p:sp>
        <p:nvSpPr>
          <p:cNvPr id="17" name="Rectangle 16">
            <a:extLst>
              <a:ext uri="{FF2B5EF4-FFF2-40B4-BE49-F238E27FC236}">
                <a16:creationId xmlns:a16="http://schemas.microsoft.com/office/drawing/2014/main" id="{928D6A96-6FE7-4144-A45E-D0AD7602CE54}"/>
              </a:ext>
            </a:extLst>
          </p:cNvPr>
          <p:cNvSpPr/>
          <p:nvPr/>
        </p:nvSpPr>
        <p:spPr>
          <a:xfrm>
            <a:off x="4691335" y="2266980"/>
            <a:ext cx="1049774" cy="81724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Voter</a:t>
            </a:r>
            <a:endParaRPr lang="en-IN" sz="1400" dirty="0"/>
          </a:p>
        </p:txBody>
      </p:sp>
      <p:sp>
        <p:nvSpPr>
          <p:cNvPr id="19" name="Rectangle 18">
            <a:extLst>
              <a:ext uri="{FF2B5EF4-FFF2-40B4-BE49-F238E27FC236}">
                <a16:creationId xmlns:a16="http://schemas.microsoft.com/office/drawing/2014/main" id="{57153B7F-0108-42A3-B2D5-B018E5967D31}"/>
              </a:ext>
            </a:extLst>
          </p:cNvPr>
          <p:cNvSpPr/>
          <p:nvPr/>
        </p:nvSpPr>
        <p:spPr>
          <a:xfrm>
            <a:off x="7640704" y="2299090"/>
            <a:ext cx="1160238" cy="78762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Smart Contracts</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12FCF243-0C73-47B3-8E7A-9D62EBD8AFFE}"/>
              </a:ext>
            </a:extLst>
          </p:cNvPr>
          <p:cNvSpPr/>
          <p:nvPr/>
        </p:nvSpPr>
        <p:spPr>
          <a:xfrm>
            <a:off x="9192344" y="2266980"/>
            <a:ext cx="1049773" cy="81724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Dataset</a:t>
            </a:r>
            <a:endParaRPr lang="en-IN" sz="1400" dirty="0"/>
          </a:p>
        </p:txBody>
      </p:sp>
      <p:sp>
        <p:nvSpPr>
          <p:cNvPr id="23" name="Rectangle 22">
            <a:extLst>
              <a:ext uri="{FF2B5EF4-FFF2-40B4-BE49-F238E27FC236}">
                <a16:creationId xmlns:a16="http://schemas.microsoft.com/office/drawing/2014/main" id="{CAF9C0F1-63A5-4B34-A721-6984FD0DE481}"/>
              </a:ext>
            </a:extLst>
          </p:cNvPr>
          <p:cNvSpPr/>
          <p:nvPr/>
        </p:nvSpPr>
        <p:spPr>
          <a:xfrm>
            <a:off x="7585303" y="4558910"/>
            <a:ext cx="127104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Preprocessing</a:t>
            </a:r>
            <a:endParaRPr lang="en-IN" sz="1400" dirty="0"/>
          </a:p>
        </p:txBody>
      </p:sp>
      <p:sp>
        <p:nvSpPr>
          <p:cNvPr id="24" name="Rectangle 23">
            <a:extLst>
              <a:ext uri="{FF2B5EF4-FFF2-40B4-BE49-F238E27FC236}">
                <a16:creationId xmlns:a16="http://schemas.microsoft.com/office/drawing/2014/main" id="{12EC3084-58B8-47DF-90F8-24E143EF566E}"/>
              </a:ext>
            </a:extLst>
          </p:cNvPr>
          <p:cNvSpPr/>
          <p:nvPr/>
        </p:nvSpPr>
        <p:spPr>
          <a:xfrm>
            <a:off x="5991668" y="4550404"/>
            <a:ext cx="1110466"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Verification of Voter ID</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59315DF6-D981-43AB-8EBE-614E0B502699}"/>
              </a:ext>
            </a:extLst>
          </p:cNvPr>
          <p:cNvSpPr/>
          <p:nvPr/>
        </p:nvSpPr>
        <p:spPr>
          <a:xfrm>
            <a:off x="4594099" y="4550404"/>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Issue Ballot</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26" name="Rectangle 25">
            <a:extLst>
              <a:ext uri="{FF2B5EF4-FFF2-40B4-BE49-F238E27FC236}">
                <a16:creationId xmlns:a16="http://schemas.microsoft.com/office/drawing/2014/main" id="{B5B07DB2-3757-4FFB-B655-8D84E354339F}"/>
              </a:ext>
            </a:extLst>
          </p:cNvPr>
          <p:cNvSpPr/>
          <p:nvPr/>
        </p:nvSpPr>
        <p:spPr>
          <a:xfrm>
            <a:off x="3008899" y="4550404"/>
            <a:ext cx="1110466"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Submit and Encryption</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27" name="Rectangle 26">
            <a:extLst>
              <a:ext uri="{FF2B5EF4-FFF2-40B4-BE49-F238E27FC236}">
                <a16:creationId xmlns:a16="http://schemas.microsoft.com/office/drawing/2014/main" id="{F9A60C0D-40F1-4AA9-8CE4-27B984DF09A4}"/>
              </a:ext>
            </a:extLst>
          </p:cNvPr>
          <p:cNvSpPr/>
          <p:nvPr/>
        </p:nvSpPr>
        <p:spPr>
          <a:xfrm>
            <a:off x="1415264" y="4550404"/>
            <a:ext cx="1110466"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User Interface</a:t>
            </a:r>
            <a:endParaRPr lang="en-IN" sz="1400" dirty="0">
              <a:solidFill>
                <a:schemeClr val="tx1"/>
              </a:solidFill>
            </a:endParaRPr>
          </a:p>
        </p:txBody>
      </p:sp>
      <p:cxnSp>
        <p:nvCxnSpPr>
          <p:cNvPr id="29" name="Straight Arrow Connector 28">
            <a:extLst>
              <a:ext uri="{FF2B5EF4-FFF2-40B4-BE49-F238E27FC236}">
                <a16:creationId xmlns:a16="http://schemas.microsoft.com/office/drawing/2014/main" id="{D86AFE70-46D6-4E8B-A08D-EF0CA103E4AF}"/>
              </a:ext>
            </a:extLst>
          </p:cNvPr>
          <p:cNvCxnSpPr>
            <a:stCxn id="16" idx="3"/>
            <a:endCxn id="17" idx="1"/>
          </p:cNvCxnSpPr>
          <p:nvPr/>
        </p:nvCxnSpPr>
        <p:spPr>
          <a:xfrm flipV="1">
            <a:off x="2791740" y="2675601"/>
            <a:ext cx="1899595" cy="173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16F2C18A-FFD6-495E-8734-1F8F34500006}"/>
              </a:ext>
            </a:extLst>
          </p:cNvPr>
          <p:cNvCxnSpPr>
            <a:stCxn id="17" idx="3"/>
            <a:endCxn id="19" idx="1"/>
          </p:cNvCxnSpPr>
          <p:nvPr/>
        </p:nvCxnSpPr>
        <p:spPr>
          <a:xfrm>
            <a:off x="5741109" y="2675601"/>
            <a:ext cx="1899595" cy="173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8D49AA2-401E-4054-98BD-B3EED3DF5450}"/>
              </a:ext>
            </a:extLst>
          </p:cNvPr>
          <p:cNvCxnSpPr>
            <a:stCxn id="21" idx="1"/>
            <a:endCxn id="19" idx="3"/>
          </p:cNvCxnSpPr>
          <p:nvPr/>
        </p:nvCxnSpPr>
        <p:spPr>
          <a:xfrm flipH="1" flipV="1">
            <a:off x="8800942" y="2675600"/>
            <a:ext cx="39140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40302DE4-1C71-499C-93E8-7A8183F0FAE2}"/>
              </a:ext>
            </a:extLst>
          </p:cNvPr>
          <p:cNvCxnSpPr>
            <a:stCxn id="19" idx="2"/>
            <a:endCxn id="23" idx="0"/>
          </p:cNvCxnSpPr>
          <p:nvPr/>
        </p:nvCxnSpPr>
        <p:spPr>
          <a:xfrm>
            <a:off x="8220823" y="3086718"/>
            <a:ext cx="0" cy="14721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C709E2DA-D50E-438A-A3F9-04DDEB400C2F}"/>
              </a:ext>
            </a:extLst>
          </p:cNvPr>
          <p:cNvCxnSpPr>
            <a:cxnSpLocks/>
            <a:stCxn id="23" idx="1"/>
          </p:cNvCxnSpPr>
          <p:nvPr/>
        </p:nvCxnSpPr>
        <p:spPr>
          <a:xfrm flipH="1">
            <a:off x="7102134" y="5016110"/>
            <a:ext cx="48316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7DFEA2CD-D8F9-4F0D-88F4-76CA353B13CE}"/>
              </a:ext>
            </a:extLst>
          </p:cNvPr>
          <p:cNvCxnSpPr>
            <a:cxnSpLocks/>
            <a:stCxn id="24" idx="1"/>
            <a:endCxn id="25" idx="3"/>
          </p:cNvCxnSpPr>
          <p:nvPr/>
        </p:nvCxnSpPr>
        <p:spPr>
          <a:xfrm flipH="1">
            <a:off x="5508499" y="5007604"/>
            <a:ext cx="48316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7F09FF16-EC18-4799-9C1E-919890ACEDC9}"/>
              </a:ext>
            </a:extLst>
          </p:cNvPr>
          <p:cNvCxnSpPr>
            <a:stCxn id="25" idx="1"/>
            <a:endCxn id="26" idx="3"/>
          </p:cNvCxnSpPr>
          <p:nvPr/>
        </p:nvCxnSpPr>
        <p:spPr>
          <a:xfrm flipH="1">
            <a:off x="4119365" y="5007604"/>
            <a:ext cx="4747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A8D2D829-5D16-47A6-9A14-11A0622275AD}"/>
              </a:ext>
            </a:extLst>
          </p:cNvPr>
          <p:cNvCxnSpPr>
            <a:stCxn id="26" idx="1"/>
            <a:endCxn id="27" idx="3"/>
          </p:cNvCxnSpPr>
          <p:nvPr/>
        </p:nvCxnSpPr>
        <p:spPr>
          <a:xfrm flipH="1">
            <a:off x="2525730" y="5007604"/>
            <a:ext cx="48316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4" name="TextBox 63">
            <a:extLst>
              <a:ext uri="{FF2B5EF4-FFF2-40B4-BE49-F238E27FC236}">
                <a16:creationId xmlns:a16="http://schemas.microsoft.com/office/drawing/2014/main" id="{B5A51462-F856-433B-8A06-092FF798C09B}"/>
              </a:ext>
            </a:extLst>
          </p:cNvPr>
          <p:cNvSpPr txBox="1"/>
          <p:nvPr/>
        </p:nvSpPr>
        <p:spPr>
          <a:xfrm>
            <a:off x="2915003" y="2338040"/>
            <a:ext cx="1653068" cy="307777"/>
          </a:xfrm>
          <a:prstGeom prst="rect">
            <a:avLst/>
          </a:prstGeom>
          <a:noFill/>
        </p:spPr>
        <p:txBody>
          <a:bodyPr wrap="square" rtlCol="0">
            <a:spAutoFit/>
          </a:bodyPr>
          <a:lstStyle/>
          <a:p>
            <a:r>
              <a:rPr lang="en-US" sz="1400" dirty="0"/>
              <a:t>Give Information</a:t>
            </a:r>
            <a:endParaRPr lang="en-IN" sz="1400" dirty="0"/>
          </a:p>
        </p:txBody>
      </p:sp>
      <p:sp>
        <p:nvSpPr>
          <p:cNvPr id="65" name="TextBox 64">
            <a:extLst>
              <a:ext uri="{FF2B5EF4-FFF2-40B4-BE49-F238E27FC236}">
                <a16:creationId xmlns:a16="http://schemas.microsoft.com/office/drawing/2014/main" id="{9400B768-C856-4C4E-A181-5B83A25B9826}"/>
              </a:ext>
            </a:extLst>
          </p:cNvPr>
          <p:cNvSpPr txBox="1"/>
          <p:nvPr/>
        </p:nvSpPr>
        <p:spPr>
          <a:xfrm>
            <a:off x="8220823" y="3564199"/>
            <a:ext cx="1271040" cy="523220"/>
          </a:xfrm>
          <a:prstGeom prst="rect">
            <a:avLst/>
          </a:prstGeom>
          <a:noFill/>
        </p:spPr>
        <p:txBody>
          <a:bodyPr wrap="square" rtlCol="0">
            <a:spAutoFit/>
          </a:bodyPr>
          <a:lstStyle/>
          <a:p>
            <a:r>
              <a:rPr lang="en-US" sz="1400" dirty="0"/>
              <a:t>Collaborating the Dataset</a:t>
            </a:r>
            <a:endParaRPr lang="en-IN" sz="1400" dirty="0"/>
          </a:p>
        </p:txBody>
      </p:sp>
      <p:sp>
        <p:nvSpPr>
          <p:cNvPr id="66" name="TextBox 65">
            <a:extLst>
              <a:ext uri="{FF2B5EF4-FFF2-40B4-BE49-F238E27FC236}">
                <a16:creationId xmlns:a16="http://schemas.microsoft.com/office/drawing/2014/main" id="{5CD6849A-DF8E-4FCE-B9B1-61537F338C85}"/>
              </a:ext>
            </a:extLst>
          </p:cNvPr>
          <p:cNvSpPr txBox="1"/>
          <p:nvPr/>
        </p:nvSpPr>
        <p:spPr>
          <a:xfrm>
            <a:off x="4733768" y="4167916"/>
            <a:ext cx="2032629" cy="307777"/>
          </a:xfrm>
          <a:prstGeom prst="rect">
            <a:avLst/>
          </a:prstGeom>
          <a:noFill/>
        </p:spPr>
        <p:txBody>
          <a:bodyPr wrap="square" rtlCol="0">
            <a:spAutoFit/>
          </a:bodyPr>
          <a:lstStyle/>
          <a:p>
            <a:r>
              <a:rPr lang="en-US" sz="1400" dirty="0"/>
              <a:t>Predicting the Output</a:t>
            </a:r>
            <a:endParaRPr lang="en-IN" sz="1400" dirty="0"/>
          </a:p>
        </p:txBody>
      </p:sp>
    </p:spTree>
    <p:custDataLst>
      <p:tags r:id="rId1"/>
    </p:custDataLst>
    <p:extLst>
      <p:ext uri="{BB962C8B-B14F-4D97-AF65-F5344CB8AC3E}">
        <p14:creationId xmlns:p14="http://schemas.microsoft.com/office/powerpoint/2010/main" val="4032813997"/>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4812456" cy="523220"/>
            <a:chOff x="343866" y="286438"/>
            <a:chExt cx="5038758"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4373311"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UML – Sequence Diagram</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13</a:t>
            </a:fld>
            <a:endParaRPr lang="en-US" sz="2000" dirty="0">
              <a:solidFill>
                <a:schemeClr val="tx1"/>
              </a:solidFill>
            </a:endParaRPr>
          </a:p>
        </p:txBody>
      </p:sp>
      <p:sp>
        <p:nvSpPr>
          <p:cNvPr id="16" name="Rectangle 15">
            <a:extLst>
              <a:ext uri="{FF2B5EF4-FFF2-40B4-BE49-F238E27FC236}">
                <a16:creationId xmlns:a16="http://schemas.microsoft.com/office/drawing/2014/main" id="{06A52ED1-C67A-4107-9605-13B59C5BA552}"/>
              </a:ext>
            </a:extLst>
          </p:cNvPr>
          <p:cNvSpPr/>
          <p:nvPr/>
        </p:nvSpPr>
        <p:spPr>
          <a:xfrm>
            <a:off x="1188060" y="1412776"/>
            <a:ext cx="9300428" cy="48965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13DF2230-9227-4579-BFC2-04B36B13D144}"/>
              </a:ext>
            </a:extLst>
          </p:cNvPr>
          <p:cNvPicPr>
            <a:picLocks noChangeAspect="1"/>
          </p:cNvPicPr>
          <p:nvPr/>
        </p:nvPicPr>
        <p:blipFill rotWithShape="1">
          <a:blip r:embed="rId3">
            <a:extLst>
              <a:ext uri="{28A0092B-C50C-407E-A947-70E740481C1C}">
                <a14:useLocalDpi xmlns:a14="http://schemas.microsoft.com/office/drawing/2010/main" val="0"/>
              </a:ext>
            </a:extLst>
          </a:blip>
          <a:srcRect l="31100" t="28600" r="24013" b="13251"/>
          <a:stretch/>
        </p:blipFill>
        <p:spPr>
          <a:xfrm>
            <a:off x="1847528" y="1484784"/>
            <a:ext cx="7992888" cy="4752528"/>
          </a:xfrm>
          <a:prstGeom prst="rect">
            <a:avLst/>
          </a:prstGeom>
        </p:spPr>
      </p:pic>
    </p:spTree>
    <p:custDataLst>
      <p:tags r:id="rId1"/>
    </p:custDataLst>
    <p:extLst>
      <p:ext uri="{BB962C8B-B14F-4D97-AF65-F5344CB8AC3E}">
        <p14:creationId xmlns:p14="http://schemas.microsoft.com/office/powerpoint/2010/main" val="1057755001"/>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3876354" cy="523220"/>
            <a:chOff x="343866" y="286438"/>
            <a:chExt cx="4058636"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4" y="286438"/>
              <a:ext cx="3393188"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Module </a:t>
              </a:r>
              <a:r>
                <a:rPr lang="en-US"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Description</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14</a:t>
            </a:fld>
            <a:endParaRPr lang="en-US" sz="2000" dirty="0">
              <a:solidFill>
                <a:schemeClr val="tx1"/>
              </a:solidFill>
            </a:endParaRPr>
          </a:p>
        </p:txBody>
      </p:sp>
      <p:sp>
        <p:nvSpPr>
          <p:cNvPr id="10" name="TextBox 81">
            <a:extLst>
              <a:ext uri="{FF2B5EF4-FFF2-40B4-BE49-F238E27FC236}">
                <a16:creationId xmlns:a16="http://schemas.microsoft.com/office/drawing/2014/main" id="{B060CF3C-3A82-4FD0-A495-9B4AEFBE40E6}"/>
              </a:ext>
            </a:extLst>
          </p:cNvPr>
          <p:cNvSpPr txBox="1"/>
          <p:nvPr/>
        </p:nvSpPr>
        <p:spPr>
          <a:xfrm>
            <a:off x="857469" y="1795587"/>
            <a:ext cx="10507383" cy="2123658"/>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Unlike traditional web2 applications where the user logs in to their account using a username and a password, web3 applications use wallets to connect to a user account. The public key of an account uniquely identifies the user whereas the private key is used for authorization. In our voting </a:t>
            </a:r>
            <a:r>
              <a:rPr lang="en-US" sz="2200" dirty="0" err="1">
                <a:latin typeface="Calibri" panose="020F0502020204030204" pitchFamily="34" charset="0"/>
                <a:cs typeface="Calibri" panose="020F0502020204030204" pitchFamily="34" charset="0"/>
              </a:rPr>
              <a:t>dapp</a:t>
            </a:r>
            <a:r>
              <a:rPr lang="en-US" sz="2200" dirty="0">
                <a:latin typeface="Calibri" panose="020F0502020204030204" pitchFamily="34" charset="0"/>
                <a:cs typeface="Calibri" panose="020F0502020204030204" pitchFamily="34" charset="0"/>
              </a:rPr>
              <a:t>, we use meta mask wallet which is available as a browser extension. To log in, the user has to simply connect the app to an account from the wallet.</a:t>
            </a:r>
            <a:endParaRPr lang="en-IN" sz="2200" dirty="0">
              <a:latin typeface="Calibri" panose="020F0502020204030204" pitchFamily="34" charset="0"/>
              <a:cs typeface="Calibri" panose="020F0502020204030204" pitchFamily="34" charset="0"/>
            </a:endParaRPr>
          </a:p>
        </p:txBody>
      </p:sp>
      <p:grpSp>
        <p:nvGrpSpPr>
          <p:cNvPr id="14" name="组合 34">
            <a:extLst>
              <a:ext uri="{FF2B5EF4-FFF2-40B4-BE49-F238E27FC236}">
                <a16:creationId xmlns:a16="http://schemas.microsoft.com/office/drawing/2014/main" id="{5EB24822-A2D4-43D4-9C0F-203CFE50271E}"/>
              </a:ext>
            </a:extLst>
          </p:cNvPr>
          <p:cNvGrpSpPr/>
          <p:nvPr/>
        </p:nvGrpSpPr>
        <p:grpSpPr>
          <a:xfrm>
            <a:off x="857469" y="1207988"/>
            <a:ext cx="1152128" cy="431003"/>
            <a:chOff x="625364" y="5590103"/>
            <a:chExt cx="1115746" cy="366409"/>
          </a:xfrm>
        </p:grpSpPr>
        <p:sp>
          <p:nvSpPr>
            <p:cNvPr id="15" name="矩形: 圆角 35">
              <a:extLst>
                <a:ext uri="{FF2B5EF4-FFF2-40B4-BE49-F238E27FC236}">
                  <a16:creationId xmlns:a16="http://schemas.microsoft.com/office/drawing/2014/main" id="{20142098-B248-46E5-B6BD-0430CC93FA9A}"/>
                </a:ext>
              </a:extLst>
            </p:cNvPr>
            <p:cNvSpPr/>
            <p:nvPr/>
          </p:nvSpPr>
          <p:spPr>
            <a:xfrm>
              <a:off x="625364" y="5591240"/>
              <a:ext cx="1115746"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16" name="文本框 36">
              <a:extLst>
                <a:ext uri="{FF2B5EF4-FFF2-40B4-BE49-F238E27FC236}">
                  <a16:creationId xmlns:a16="http://schemas.microsoft.com/office/drawing/2014/main" id="{5D1876E0-1209-4C86-8834-3EA11D570EDF}"/>
                </a:ext>
              </a:extLst>
            </p:cNvPr>
            <p:cNvSpPr txBox="1"/>
            <p:nvPr/>
          </p:nvSpPr>
          <p:spPr>
            <a:xfrm>
              <a:off x="785541" y="5590103"/>
              <a:ext cx="795392" cy="351047"/>
            </a:xfrm>
            <a:prstGeom prst="rect">
              <a:avLst/>
            </a:prstGeom>
            <a:noFill/>
          </p:spPr>
          <p:txBody>
            <a:bodyPr wrap="square" rtlCol="0">
              <a:spAutoFit/>
            </a:bodyPr>
            <a:lstStyle/>
            <a:p>
              <a:r>
                <a:rPr lang="en-US" altLang="zh-CN" sz="2000" dirty="0">
                  <a:solidFill>
                    <a:schemeClr val="bg1"/>
                  </a:solidFill>
                  <a:effectLst>
                    <a:outerShdw blurRad="38100" dist="38100" dir="2700000" algn="tl">
                      <a:srgbClr val="000000">
                        <a:alpha val="43137"/>
                      </a:srgbClr>
                    </a:outerShdw>
                  </a:effectLst>
                  <a:cs typeface="+mn-ea"/>
                  <a:sym typeface="+mn-lt"/>
                </a:rPr>
                <a:t>Login:</a:t>
              </a:r>
              <a:endParaRPr lang="zh-CN" altLang="en-US" sz="2000" dirty="0">
                <a:solidFill>
                  <a:schemeClr val="bg1"/>
                </a:solidFill>
                <a:effectLst>
                  <a:outerShdw blurRad="38100" dist="38100" dir="2700000" algn="tl">
                    <a:srgbClr val="000000">
                      <a:alpha val="43137"/>
                    </a:srgbClr>
                  </a:outerShdw>
                </a:effectLst>
                <a:cs typeface="+mn-ea"/>
                <a:sym typeface="+mn-lt"/>
              </a:endParaRPr>
            </a:p>
          </p:txBody>
        </p:sp>
      </p:grpSp>
      <p:grpSp>
        <p:nvGrpSpPr>
          <p:cNvPr id="13" name="组合 34">
            <a:extLst>
              <a:ext uri="{FF2B5EF4-FFF2-40B4-BE49-F238E27FC236}">
                <a16:creationId xmlns:a16="http://schemas.microsoft.com/office/drawing/2014/main" id="{69EE015D-3E74-A7CF-EE54-DBF2013F7AB0}"/>
              </a:ext>
            </a:extLst>
          </p:cNvPr>
          <p:cNvGrpSpPr/>
          <p:nvPr/>
        </p:nvGrpSpPr>
        <p:grpSpPr>
          <a:xfrm>
            <a:off x="857469" y="4010246"/>
            <a:ext cx="2895092" cy="432054"/>
            <a:chOff x="625364" y="5589209"/>
            <a:chExt cx="1115746" cy="367303"/>
          </a:xfrm>
        </p:grpSpPr>
        <p:sp>
          <p:nvSpPr>
            <p:cNvPr id="17" name="矩形: 圆角 35">
              <a:extLst>
                <a:ext uri="{FF2B5EF4-FFF2-40B4-BE49-F238E27FC236}">
                  <a16:creationId xmlns:a16="http://schemas.microsoft.com/office/drawing/2014/main" id="{B9038A7C-87DC-B0B5-9E39-50D9DA2E6E4F}"/>
                </a:ext>
              </a:extLst>
            </p:cNvPr>
            <p:cNvSpPr/>
            <p:nvPr/>
          </p:nvSpPr>
          <p:spPr>
            <a:xfrm>
              <a:off x="625364" y="5591240"/>
              <a:ext cx="1115746"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18" name="文本框 36">
              <a:extLst>
                <a:ext uri="{FF2B5EF4-FFF2-40B4-BE49-F238E27FC236}">
                  <a16:creationId xmlns:a16="http://schemas.microsoft.com/office/drawing/2014/main" id="{28F83423-93A1-C225-C2AA-57E062A8A958}"/>
                </a:ext>
              </a:extLst>
            </p:cNvPr>
            <p:cNvSpPr txBox="1"/>
            <p:nvPr/>
          </p:nvSpPr>
          <p:spPr>
            <a:xfrm>
              <a:off x="666781" y="5589209"/>
              <a:ext cx="1040885" cy="340146"/>
            </a:xfrm>
            <a:prstGeom prst="rect">
              <a:avLst/>
            </a:prstGeom>
            <a:noFill/>
          </p:spPr>
          <p:txBody>
            <a:bodyPr wrap="square" rtlCol="0">
              <a:spAutoFit/>
            </a:bodyPr>
            <a:lstStyle/>
            <a:p>
              <a:r>
                <a:rPr lang="en-US" altLang="zh-CN" sz="2000" dirty="0">
                  <a:solidFill>
                    <a:schemeClr val="bg1"/>
                  </a:solidFill>
                  <a:effectLst>
                    <a:outerShdw blurRad="38100" dist="38100" dir="2700000" algn="tl">
                      <a:srgbClr val="000000">
                        <a:alpha val="43137"/>
                      </a:srgbClr>
                    </a:outerShdw>
                  </a:effectLst>
                  <a:cs typeface="+mn-ea"/>
                  <a:sym typeface="+mn-lt"/>
                </a:rPr>
                <a:t>Initiating a new ballot:</a:t>
              </a:r>
              <a:endParaRPr lang="zh-CN" altLang="en-US" sz="2000" dirty="0">
                <a:solidFill>
                  <a:schemeClr val="bg1"/>
                </a:solidFill>
                <a:effectLst>
                  <a:outerShdw blurRad="38100" dist="38100" dir="2700000" algn="tl">
                    <a:srgbClr val="000000">
                      <a:alpha val="43137"/>
                    </a:srgbClr>
                  </a:outerShdw>
                </a:effectLst>
                <a:cs typeface="+mn-ea"/>
                <a:sym typeface="+mn-lt"/>
              </a:endParaRPr>
            </a:p>
          </p:txBody>
        </p:sp>
      </p:grpSp>
      <p:sp>
        <p:nvSpPr>
          <p:cNvPr id="19" name="TextBox 81">
            <a:extLst>
              <a:ext uri="{FF2B5EF4-FFF2-40B4-BE49-F238E27FC236}">
                <a16:creationId xmlns:a16="http://schemas.microsoft.com/office/drawing/2014/main" id="{3F9E73B7-4CFA-6813-0BF8-1F5573D71556}"/>
              </a:ext>
            </a:extLst>
          </p:cNvPr>
          <p:cNvSpPr txBox="1"/>
          <p:nvPr/>
        </p:nvSpPr>
        <p:spPr>
          <a:xfrm>
            <a:off x="857469" y="4628963"/>
            <a:ext cx="10507383" cy="1446550"/>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Only admin can start a new ballot by specifying the information regarding the ballot and by authorizing the transaction using the wallet. The transaction is sent to the blockchain network and upon success is appended to the ledger permanently. The ballot creator has to add a list of addresses (public address of user accounts) that are eligible to vote.</a:t>
            </a:r>
            <a:endParaRPr lang="en-IN" sz="2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4262702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barn(inVertical)">
                                      <p:cBhvr>
                                        <p:cTn id="21" dur="5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animEffect transition="in" filter="barn(inVertical)">
                                      <p:cBhvr>
                                        <p:cTn id="33"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3876354" cy="523220"/>
            <a:chOff x="343866" y="286438"/>
            <a:chExt cx="4058636"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4" y="286438"/>
              <a:ext cx="3393188"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Module </a:t>
              </a:r>
              <a:r>
                <a:rPr lang="en-US"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Description</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15</a:t>
            </a:fld>
            <a:endParaRPr lang="en-US" sz="2000" dirty="0">
              <a:solidFill>
                <a:schemeClr val="tx1"/>
              </a:solidFill>
            </a:endParaRPr>
          </a:p>
        </p:txBody>
      </p:sp>
      <p:sp>
        <p:nvSpPr>
          <p:cNvPr id="10" name="TextBox 81">
            <a:extLst>
              <a:ext uri="{FF2B5EF4-FFF2-40B4-BE49-F238E27FC236}">
                <a16:creationId xmlns:a16="http://schemas.microsoft.com/office/drawing/2014/main" id="{B060CF3C-3A82-4FD0-A495-9B4AEFBE40E6}"/>
              </a:ext>
            </a:extLst>
          </p:cNvPr>
          <p:cNvSpPr txBox="1"/>
          <p:nvPr/>
        </p:nvSpPr>
        <p:spPr>
          <a:xfrm>
            <a:off x="842308" y="1727380"/>
            <a:ext cx="10507383" cy="2462213"/>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A user who is eligible to vote can connect their accounts in a similar manner using </a:t>
            </a:r>
            <a:r>
              <a:rPr lang="en-US" sz="2200" dirty="0" err="1">
                <a:latin typeface="Calibri" panose="020F0502020204030204" pitchFamily="34" charset="0"/>
                <a:cs typeface="Calibri" panose="020F0502020204030204" pitchFamily="34" charset="0"/>
              </a:rPr>
              <a:t>metamask</a:t>
            </a:r>
            <a:r>
              <a:rPr lang="en-US" sz="2200" dirty="0">
                <a:latin typeface="Calibri" panose="020F0502020204030204" pitchFamily="34" charset="0"/>
                <a:cs typeface="Calibri" panose="020F0502020204030204" pitchFamily="34" charset="0"/>
              </a:rPr>
              <a:t>. If a match is identified, the voter is given a list of candidates to choose from, with the option to vote against them. By signing a transaction in the wallet, the user's vote is recorded on the ledger as a transaction is delivered to the network. To this end, a successful vote cast is considered as a transaction within the blockchain of the voting application. Furthermore, once a vote is made, the same voter cannot cast several votes.</a:t>
            </a:r>
            <a:endParaRPr lang="en-IN" sz="2200" dirty="0">
              <a:latin typeface="Calibri" panose="020F0502020204030204" pitchFamily="34" charset="0"/>
              <a:cs typeface="Calibri" panose="020F0502020204030204" pitchFamily="34" charset="0"/>
            </a:endParaRPr>
          </a:p>
        </p:txBody>
      </p:sp>
      <p:grpSp>
        <p:nvGrpSpPr>
          <p:cNvPr id="11" name="组合 34">
            <a:extLst>
              <a:ext uri="{FF2B5EF4-FFF2-40B4-BE49-F238E27FC236}">
                <a16:creationId xmlns:a16="http://schemas.microsoft.com/office/drawing/2014/main" id="{D0303CAD-C842-4005-95FD-24693ABB2DB9}"/>
              </a:ext>
            </a:extLst>
          </p:cNvPr>
          <p:cNvGrpSpPr/>
          <p:nvPr/>
        </p:nvGrpSpPr>
        <p:grpSpPr>
          <a:xfrm>
            <a:off x="787631" y="1238869"/>
            <a:ext cx="2088231" cy="432055"/>
            <a:chOff x="625364" y="5589208"/>
            <a:chExt cx="829657" cy="367304"/>
          </a:xfrm>
        </p:grpSpPr>
        <p:sp>
          <p:nvSpPr>
            <p:cNvPr id="12" name="矩形: 圆角 35">
              <a:extLst>
                <a:ext uri="{FF2B5EF4-FFF2-40B4-BE49-F238E27FC236}">
                  <a16:creationId xmlns:a16="http://schemas.microsoft.com/office/drawing/2014/main" id="{AB552A2B-6A47-4AAC-9781-D80EB96385FB}"/>
                </a:ext>
              </a:extLst>
            </p:cNvPr>
            <p:cNvSpPr/>
            <p:nvPr/>
          </p:nvSpPr>
          <p:spPr>
            <a:xfrm>
              <a:off x="625364" y="5591240"/>
              <a:ext cx="829657"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13" name="文本框 36">
              <a:extLst>
                <a:ext uri="{FF2B5EF4-FFF2-40B4-BE49-F238E27FC236}">
                  <a16:creationId xmlns:a16="http://schemas.microsoft.com/office/drawing/2014/main" id="{89AC9996-919E-48CB-BB57-57B8D171BBC6}"/>
                </a:ext>
              </a:extLst>
            </p:cNvPr>
            <p:cNvSpPr txBox="1"/>
            <p:nvPr/>
          </p:nvSpPr>
          <p:spPr>
            <a:xfrm>
              <a:off x="666781" y="5589208"/>
              <a:ext cx="735620" cy="340146"/>
            </a:xfrm>
            <a:prstGeom prst="rect">
              <a:avLst/>
            </a:prstGeom>
            <a:noFill/>
          </p:spPr>
          <p:txBody>
            <a:bodyPr wrap="square" rtlCol="0">
              <a:spAutoFit/>
            </a:bodyPr>
            <a:lstStyle/>
            <a:p>
              <a:r>
                <a:rPr lang="en-US" altLang="zh-CN" sz="2000" dirty="0">
                  <a:solidFill>
                    <a:schemeClr val="bg1"/>
                  </a:solidFill>
                  <a:effectLst>
                    <a:outerShdw blurRad="38100" dist="38100" dir="2700000" algn="tl">
                      <a:srgbClr val="000000">
                        <a:alpha val="43137"/>
                      </a:srgbClr>
                    </a:outerShdw>
                  </a:effectLst>
                  <a:cs typeface="+mn-ea"/>
                  <a:sym typeface="+mn-lt"/>
                </a:rPr>
                <a:t>Voting Process:</a:t>
              </a:r>
              <a:endParaRPr lang="zh-CN" altLang="en-US" sz="2000" dirty="0">
                <a:solidFill>
                  <a:schemeClr val="bg1"/>
                </a:solidFill>
                <a:effectLst>
                  <a:outerShdw blurRad="38100" dist="38100" dir="2700000" algn="tl">
                    <a:srgbClr val="000000">
                      <a:alpha val="43137"/>
                    </a:srgbClr>
                  </a:outerShdw>
                </a:effectLst>
                <a:cs typeface="+mn-ea"/>
                <a:sym typeface="+mn-lt"/>
              </a:endParaRPr>
            </a:p>
          </p:txBody>
        </p:sp>
      </p:grpSp>
      <p:grpSp>
        <p:nvGrpSpPr>
          <p:cNvPr id="14" name="组合 34">
            <a:extLst>
              <a:ext uri="{FF2B5EF4-FFF2-40B4-BE49-F238E27FC236}">
                <a16:creationId xmlns:a16="http://schemas.microsoft.com/office/drawing/2014/main" id="{07AE7126-0473-E670-D566-7B9DDD455441}"/>
              </a:ext>
            </a:extLst>
          </p:cNvPr>
          <p:cNvGrpSpPr/>
          <p:nvPr/>
        </p:nvGrpSpPr>
        <p:grpSpPr>
          <a:xfrm>
            <a:off x="787631" y="4251013"/>
            <a:ext cx="1812117" cy="707886"/>
            <a:chOff x="625364" y="5589208"/>
            <a:chExt cx="457742" cy="601797"/>
          </a:xfrm>
        </p:grpSpPr>
        <p:sp>
          <p:nvSpPr>
            <p:cNvPr id="15" name="矩形: 圆角 35">
              <a:extLst>
                <a:ext uri="{FF2B5EF4-FFF2-40B4-BE49-F238E27FC236}">
                  <a16:creationId xmlns:a16="http://schemas.microsoft.com/office/drawing/2014/main" id="{6AAC2B39-26E8-C48F-D64B-B0C5C62A831F}"/>
                </a:ext>
              </a:extLst>
            </p:cNvPr>
            <p:cNvSpPr/>
            <p:nvPr/>
          </p:nvSpPr>
          <p:spPr>
            <a:xfrm>
              <a:off x="625364" y="5591240"/>
              <a:ext cx="457742"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16" name="文本框 36">
              <a:extLst>
                <a:ext uri="{FF2B5EF4-FFF2-40B4-BE49-F238E27FC236}">
                  <a16:creationId xmlns:a16="http://schemas.microsoft.com/office/drawing/2014/main" id="{B4022CE0-7DCB-E62D-C844-A4E0BD473F21}"/>
                </a:ext>
              </a:extLst>
            </p:cNvPr>
            <p:cNvSpPr txBox="1"/>
            <p:nvPr/>
          </p:nvSpPr>
          <p:spPr>
            <a:xfrm>
              <a:off x="666781" y="5589208"/>
              <a:ext cx="416325" cy="601797"/>
            </a:xfrm>
            <a:prstGeom prst="rect">
              <a:avLst/>
            </a:prstGeom>
            <a:noFill/>
          </p:spPr>
          <p:txBody>
            <a:bodyPr wrap="square" rtlCol="0">
              <a:spAutoFit/>
            </a:bodyPr>
            <a:lstStyle/>
            <a:p>
              <a:r>
                <a:rPr lang="en-US" altLang="zh-CN" sz="2000" dirty="0">
                  <a:solidFill>
                    <a:schemeClr val="bg1"/>
                  </a:solidFill>
                  <a:effectLst>
                    <a:outerShdw blurRad="38100" dist="38100" dir="2700000" algn="tl">
                      <a:srgbClr val="000000">
                        <a:alpha val="43137"/>
                      </a:srgbClr>
                    </a:outerShdw>
                  </a:effectLst>
                  <a:cs typeface="+mn-ea"/>
                  <a:sym typeface="+mn-lt"/>
                </a:rPr>
                <a:t>Live Results:</a:t>
              </a:r>
              <a:endParaRPr lang="zh-CN" altLang="en-US" sz="2000" dirty="0">
                <a:solidFill>
                  <a:schemeClr val="bg1"/>
                </a:solidFill>
                <a:effectLst>
                  <a:outerShdw blurRad="38100" dist="38100" dir="2700000" algn="tl">
                    <a:srgbClr val="000000">
                      <a:alpha val="43137"/>
                    </a:srgbClr>
                  </a:outerShdw>
                </a:effectLst>
                <a:cs typeface="+mn-ea"/>
                <a:sym typeface="+mn-lt"/>
              </a:endParaRPr>
            </a:p>
          </p:txBody>
        </p:sp>
      </p:grpSp>
      <p:sp>
        <p:nvSpPr>
          <p:cNvPr id="17" name="TextBox 81">
            <a:extLst>
              <a:ext uri="{FF2B5EF4-FFF2-40B4-BE49-F238E27FC236}">
                <a16:creationId xmlns:a16="http://schemas.microsoft.com/office/drawing/2014/main" id="{5953A891-7D8C-63EF-2057-40DD71B1F2E7}"/>
              </a:ext>
            </a:extLst>
          </p:cNvPr>
          <p:cNvSpPr txBox="1"/>
          <p:nvPr/>
        </p:nvSpPr>
        <p:spPr>
          <a:xfrm>
            <a:off x="842308" y="4739524"/>
            <a:ext cx="10507383" cy="1785104"/>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Users can access the ballot results at any time. A cast vote is recorded in data tables at the backend of the database and added to the blockchain as a new block (after successful mining). The proposed system assures that each person can only vote once. During execution, the asset is transmitted to the address, and a transaction hash containing the vote transfer is produced.</a:t>
            </a:r>
            <a:endParaRPr lang="en-IN" sz="2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3729822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barn(inVertical)">
                                      <p:cBhvr>
                                        <p:cTn id="21" dur="5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barn(inVertical)">
                                      <p:cBhvr>
                                        <p:cTn id="33"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2004145" cy="523220"/>
            <a:chOff x="343866" y="286438"/>
            <a:chExt cx="2098388"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4" y="286438"/>
              <a:ext cx="1432940"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Testing</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16</a:t>
            </a:fld>
            <a:endParaRPr lang="en-US" sz="2000" dirty="0">
              <a:solidFill>
                <a:schemeClr val="tx1"/>
              </a:solidFill>
            </a:endParaRPr>
          </a:p>
        </p:txBody>
      </p:sp>
      <p:graphicFrame>
        <p:nvGraphicFramePr>
          <p:cNvPr id="2" name="Table 1">
            <a:extLst>
              <a:ext uri="{FF2B5EF4-FFF2-40B4-BE49-F238E27FC236}">
                <a16:creationId xmlns:a16="http://schemas.microsoft.com/office/drawing/2014/main" id="{BC137B25-F33B-988F-9FD5-B313525AA0FB}"/>
              </a:ext>
            </a:extLst>
          </p:cNvPr>
          <p:cNvGraphicFramePr>
            <a:graphicFrameLocks noGrp="1"/>
          </p:cNvGraphicFramePr>
          <p:nvPr>
            <p:extLst>
              <p:ext uri="{D42A27DB-BD31-4B8C-83A1-F6EECF244321}">
                <p14:modId xmlns:p14="http://schemas.microsoft.com/office/powerpoint/2010/main" val="1335958106"/>
              </p:ext>
            </p:extLst>
          </p:nvPr>
        </p:nvGraphicFramePr>
        <p:xfrm>
          <a:off x="1559496" y="1078276"/>
          <a:ext cx="8856985" cy="5447068"/>
        </p:xfrm>
        <a:graphic>
          <a:graphicData uri="http://schemas.openxmlformats.org/drawingml/2006/table">
            <a:tbl>
              <a:tblPr firstRow="1" firstCol="1" bandRow="1">
                <a:tableStyleId>{5C22544A-7EE6-4342-B048-85BDC9FD1C3A}</a:tableStyleId>
              </a:tblPr>
              <a:tblGrid>
                <a:gridCol w="859328">
                  <a:extLst>
                    <a:ext uri="{9D8B030D-6E8A-4147-A177-3AD203B41FA5}">
                      <a16:colId xmlns:a16="http://schemas.microsoft.com/office/drawing/2014/main" val="2861671091"/>
                    </a:ext>
                  </a:extLst>
                </a:gridCol>
                <a:gridCol w="1985125">
                  <a:extLst>
                    <a:ext uri="{9D8B030D-6E8A-4147-A177-3AD203B41FA5}">
                      <a16:colId xmlns:a16="http://schemas.microsoft.com/office/drawing/2014/main" val="3049767512"/>
                    </a:ext>
                  </a:extLst>
                </a:gridCol>
                <a:gridCol w="2483015">
                  <a:extLst>
                    <a:ext uri="{9D8B030D-6E8A-4147-A177-3AD203B41FA5}">
                      <a16:colId xmlns:a16="http://schemas.microsoft.com/office/drawing/2014/main" val="3312552738"/>
                    </a:ext>
                  </a:extLst>
                </a:gridCol>
                <a:gridCol w="2353013">
                  <a:extLst>
                    <a:ext uri="{9D8B030D-6E8A-4147-A177-3AD203B41FA5}">
                      <a16:colId xmlns:a16="http://schemas.microsoft.com/office/drawing/2014/main" val="113284780"/>
                    </a:ext>
                  </a:extLst>
                </a:gridCol>
                <a:gridCol w="1176504">
                  <a:extLst>
                    <a:ext uri="{9D8B030D-6E8A-4147-A177-3AD203B41FA5}">
                      <a16:colId xmlns:a16="http://schemas.microsoft.com/office/drawing/2014/main" val="1700864078"/>
                    </a:ext>
                  </a:extLst>
                </a:gridCol>
              </a:tblGrid>
              <a:tr h="371341">
                <a:tc>
                  <a:txBody>
                    <a:bodyPr/>
                    <a:lstStyle/>
                    <a:p>
                      <a:pPr algn="l">
                        <a:lnSpc>
                          <a:spcPct val="150000"/>
                        </a:lnSpc>
                      </a:pPr>
                      <a:r>
                        <a:rPr lang="en-US" sz="1600" dirty="0">
                          <a:effectLst/>
                          <a:latin typeface="Calibri" panose="020F0502020204030204" pitchFamily="34" charset="0"/>
                          <a:cs typeface="Calibri" panose="020F0502020204030204" pitchFamily="34" charset="0"/>
                        </a:rPr>
                        <a:t>S.NO.</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a:effectLst/>
                          <a:latin typeface="Calibri" panose="020F0502020204030204" pitchFamily="34" charset="0"/>
                          <a:cs typeface="Calibri" panose="020F0502020204030204" pitchFamily="34" charset="0"/>
                        </a:rPr>
                        <a:t>Test Cases</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a:effectLst/>
                          <a:latin typeface="Calibri" panose="020F0502020204030204" pitchFamily="34" charset="0"/>
                          <a:cs typeface="Calibri" panose="020F0502020204030204" pitchFamily="34" charset="0"/>
                        </a:rPr>
                        <a:t>Expected Output</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a:effectLst/>
                          <a:latin typeface="Calibri" panose="020F0502020204030204" pitchFamily="34" charset="0"/>
                          <a:cs typeface="Calibri" panose="020F0502020204030204" pitchFamily="34" charset="0"/>
                        </a:rPr>
                        <a:t>Actual Output</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a:effectLst/>
                          <a:latin typeface="Calibri" panose="020F0502020204030204" pitchFamily="34" charset="0"/>
                          <a:cs typeface="Calibri" panose="020F0502020204030204" pitchFamily="34" charset="0"/>
                        </a:rPr>
                        <a:t>Status</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extLst>
                  <a:ext uri="{0D108BD9-81ED-4DB2-BD59-A6C34878D82A}">
                    <a16:rowId xmlns:a16="http://schemas.microsoft.com/office/drawing/2014/main" val="3948745049"/>
                  </a:ext>
                </a:extLst>
              </a:tr>
              <a:tr h="1199645">
                <a:tc>
                  <a:txBody>
                    <a:bodyPr/>
                    <a:lstStyle/>
                    <a:p>
                      <a:pPr algn="l">
                        <a:lnSpc>
                          <a:spcPct val="150000"/>
                        </a:lnSpc>
                      </a:pPr>
                      <a:r>
                        <a:rPr lang="en-US" sz="1600" dirty="0">
                          <a:effectLst/>
                          <a:latin typeface="Calibri" panose="020F0502020204030204" pitchFamily="34" charset="0"/>
                          <a:cs typeface="Calibri" panose="020F0502020204030204" pitchFamily="34" charset="0"/>
                        </a:rPr>
                        <a:t>1.</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dirty="0">
                          <a:effectLst/>
                          <a:latin typeface="Calibri" panose="020F0502020204030204" pitchFamily="34" charset="0"/>
                          <a:cs typeface="Calibri" panose="020F0502020204030204" pitchFamily="34" charset="0"/>
                        </a:rPr>
                        <a:t>Admin creates ballot.</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dirty="0">
                          <a:effectLst/>
                          <a:latin typeface="Calibri" panose="020F0502020204030204" pitchFamily="34" charset="0"/>
                          <a:cs typeface="Calibri" panose="020F0502020204030204" pitchFamily="34" charset="0"/>
                        </a:rPr>
                        <a:t>All eligible voters will see the ballot that has been created.</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a:effectLst/>
                          <a:latin typeface="Calibri" panose="020F0502020204030204" pitchFamily="34" charset="0"/>
                          <a:cs typeface="Calibri" panose="020F0502020204030204" pitchFamily="34" charset="0"/>
                        </a:rPr>
                        <a:t>The ballot was prepared and displayed to all voters successfully.</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a:effectLst/>
                          <a:latin typeface="Calibri" panose="020F0502020204030204" pitchFamily="34" charset="0"/>
                          <a:cs typeface="Calibri" panose="020F0502020204030204" pitchFamily="34" charset="0"/>
                        </a:rPr>
                        <a:t>PASS</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extLst>
                  <a:ext uri="{0D108BD9-81ED-4DB2-BD59-A6C34878D82A}">
                    <a16:rowId xmlns:a16="http://schemas.microsoft.com/office/drawing/2014/main" val="3742594018"/>
                  </a:ext>
                </a:extLst>
              </a:tr>
              <a:tr h="1199645">
                <a:tc>
                  <a:txBody>
                    <a:bodyPr/>
                    <a:lstStyle/>
                    <a:p>
                      <a:pPr algn="l">
                        <a:lnSpc>
                          <a:spcPct val="150000"/>
                        </a:lnSpc>
                      </a:pPr>
                      <a:r>
                        <a:rPr lang="en-US" sz="1600">
                          <a:effectLst/>
                          <a:latin typeface="Calibri" panose="020F0502020204030204" pitchFamily="34" charset="0"/>
                          <a:cs typeface="Calibri" panose="020F0502020204030204" pitchFamily="34" charset="0"/>
                        </a:rPr>
                        <a:t>2.</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dirty="0">
                          <a:effectLst/>
                          <a:latin typeface="Calibri" panose="020F0502020204030204" pitchFamily="34" charset="0"/>
                          <a:cs typeface="Calibri" panose="020F0502020204030204" pitchFamily="34" charset="0"/>
                        </a:rPr>
                        <a:t>Admin adds eligible voters.</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dirty="0">
                          <a:effectLst/>
                          <a:latin typeface="Calibri" panose="020F0502020204030204" pitchFamily="34" charset="0"/>
                          <a:cs typeface="Calibri" panose="020F0502020204030204" pitchFamily="34" charset="0"/>
                        </a:rPr>
                        <a:t>Voters with voting ID will be added successfully.</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a:effectLst/>
                          <a:latin typeface="Calibri" panose="020F0502020204030204" pitchFamily="34" charset="0"/>
                          <a:cs typeface="Calibri" panose="020F0502020204030204" pitchFamily="34" charset="0"/>
                        </a:rPr>
                        <a:t>Accounts for eligible voters will be successfully generated.</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a:effectLst/>
                          <a:latin typeface="Calibri" panose="020F0502020204030204" pitchFamily="34" charset="0"/>
                          <a:cs typeface="Calibri" panose="020F0502020204030204" pitchFamily="34" charset="0"/>
                        </a:rPr>
                        <a:t>PASS</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extLst>
                  <a:ext uri="{0D108BD9-81ED-4DB2-BD59-A6C34878D82A}">
                    <a16:rowId xmlns:a16="http://schemas.microsoft.com/office/drawing/2014/main" val="749568419"/>
                  </a:ext>
                </a:extLst>
              </a:tr>
              <a:tr h="1890944">
                <a:tc>
                  <a:txBody>
                    <a:bodyPr/>
                    <a:lstStyle/>
                    <a:p>
                      <a:pPr algn="l">
                        <a:lnSpc>
                          <a:spcPct val="150000"/>
                        </a:lnSpc>
                      </a:pPr>
                      <a:r>
                        <a:rPr lang="en-US" sz="1600">
                          <a:effectLst/>
                          <a:latin typeface="Calibri" panose="020F0502020204030204" pitchFamily="34" charset="0"/>
                          <a:cs typeface="Calibri" panose="020F0502020204030204" pitchFamily="34" charset="0"/>
                        </a:rPr>
                        <a:t>3.</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a:effectLst/>
                          <a:latin typeface="Calibri" panose="020F0502020204030204" pitchFamily="34" charset="0"/>
                          <a:cs typeface="Calibri" panose="020F0502020204030204" pitchFamily="34" charset="0"/>
                        </a:rPr>
                        <a:t>Voters login in to their account.</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dirty="0">
                          <a:effectLst/>
                          <a:latin typeface="Calibri" panose="020F0502020204030204" pitchFamily="34" charset="0"/>
                          <a:cs typeface="Calibri" panose="020F0502020204030204" pitchFamily="34" charset="0"/>
                        </a:rPr>
                        <a:t>When genuine voter credentials are entered successfully. Voters can use their voting ID to log in.</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dirty="0">
                          <a:effectLst/>
                          <a:latin typeface="Calibri" panose="020F0502020204030204" pitchFamily="34" charset="0"/>
                          <a:cs typeface="Calibri" panose="020F0502020204030204" pitchFamily="34" charset="0"/>
                        </a:rPr>
                        <a:t>The voter's login credentials have been confirmed, and they have been successfully entered into their account.</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dirty="0">
                          <a:effectLst/>
                          <a:latin typeface="Calibri" panose="020F0502020204030204" pitchFamily="34" charset="0"/>
                          <a:cs typeface="Calibri" panose="020F0502020204030204" pitchFamily="34" charset="0"/>
                        </a:rPr>
                        <a:t>PASS</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extLst>
                  <a:ext uri="{0D108BD9-81ED-4DB2-BD59-A6C34878D82A}">
                    <a16:rowId xmlns:a16="http://schemas.microsoft.com/office/drawing/2014/main" val="1478614397"/>
                  </a:ext>
                </a:extLst>
              </a:tr>
              <a:tr h="785493">
                <a:tc>
                  <a:txBody>
                    <a:bodyPr/>
                    <a:lstStyle/>
                    <a:p>
                      <a:pPr algn="l">
                        <a:lnSpc>
                          <a:spcPct val="150000"/>
                        </a:lnSpc>
                      </a:pPr>
                      <a:r>
                        <a:rPr lang="en-US" sz="1600">
                          <a:effectLst/>
                          <a:latin typeface="Calibri" panose="020F0502020204030204" pitchFamily="34" charset="0"/>
                          <a:cs typeface="Calibri" panose="020F0502020204030204" pitchFamily="34" charset="0"/>
                        </a:rPr>
                        <a:t>4.</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a:effectLst/>
                          <a:latin typeface="Calibri" panose="020F0502020204030204" pitchFamily="34" charset="0"/>
                          <a:cs typeface="Calibri" panose="020F0502020204030204" pitchFamily="34" charset="0"/>
                        </a:rPr>
                        <a:t>Voters can view live polling results.</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a:effectLst/>
                          <a:latin typeface="Calibri" panose="020F0502020204030204" pitchFamily="34" charset="0"/>
                          <a:cs typeface="Calibri" panose="020F0502020204030204" pitchFamily="34" charset="0"/>
                        </a:rPr>
                        <a:t>Before casting their votes, voters can check live results.</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dirty="0">
                          <a:effectLst/>
                          <a:latin typeface="Calibri" panose="020F0502020204030204" pitchFamily="34" charset="0"/>
                          <a:cs typeface="Calibri" panose="020F0502020204030204" pitchFamily="34" charset="0"/>
                        </a:rPr>
                        <a:t>The live results were successfully displayed.</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dirty="0">
                          <a:effectLst/>
                          <a:latin typeface="Calibri" panose="020F0502020204030204" pitchFamily="34" charset="0"/>
                          <a:cs typeface="Calibri" panose="020F0502020204030204" pitchFamily="34" charset="0"/>
                        </a:rPr>
                        <a:t>PASS</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extLst>
                  <a:ext uri="{0D108BD9-81ED-4DB2-BD59-A6C34878D82A}">
                    <a16:rowId xmlns:a16="http://schemas.microsoft.com/office/drawing/2014/main" val="2866529090"/>
                  </a:ext>
                </a:extLst>
              </a:tr>
            </a:tbl>
          </a:graphicData>
        </a:graphic>
      </p:graphicFrame>
    </p:spTree>
    <p:custDataLst>
      <p:tags r:id="rId1"/>
    </p:custDataLst>
    <p:extLst>
      <p:ext uri="{BB962C8B-B14F-4D97-AF65-F5344CB8AC3E}">
        <p14:creationId xmlns:p14="http://schemas.microsoft.com/office/powerpoint/2010/main" val="202671106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2004145" cy="523220"/>
            <a:chOff x="343866" y="286438"/>
            <a:chExt cx="2098388"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1432941"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Testing</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17</a:t>
            </a:fld>
            <a:endParaRPr lang="en-US" sz="2000" dirty="0">
              <a:solidFill>
                <a:schemeClr val="tx1"/>
              </a:solidFill>
            </a:endParaRPr>
          </a:p>
        </p:txBody>
      </p:sp>
      <p:graphicFrame>
        <p:nvGraphicFramePr>
          <p:cNvPr id="2" name="Table 1">
            <a:extLst>
              <a:ext uri="{FF2B5EF4-FFF2-40B4-BE49-F238E27FC236}">
                <a16:creationId xmlns:a16="http://schemas.microsoft.com/office/drawing/2014/main" id="{AC8A0B21-40D1-F81A-98F6-DFF9367C63F4}"/>
              </a:ext>
            </a:extLst>
          </p:cNvPr>
          <p:cNvGraphicFramePr>
            <a:graphicFrameLocks noGrp="1"/>
          </p:cNvGraphicFramePr>
          <p:nvPr>
            <p:extLst>
              <p:ext uri="{D42A27DB-BD31-4B8C-83A1-F6EECF244321}">
                <p14:modId xmlns:p14="http://schemas.microsoft.com/office/powerpoint/2010/main" val="2310283932"/>
              </p:ext>
            </p:extLst>
          </p:nvPr>
        </p:nvGraphicFramePr>
        <p:xfrm>
          <a:off x="1563177" y="1094201"/>
          <a:ext cx="8781295" cy="5478323"/>
        </p:xfrm>
        <a:graphic>
          <a:graphicData uri="http://schemas.openxmlformats.org/drawingml/2006/table">
            <a:tbl>
              <a:tblPr firstRow="1" firstCol="1" bandRow="1">
                <a:tableStyleId>{5C22544A-7EE6-4342-B048-85BDC9FD1C3A}</a:tableStyleId>
              </a:tblPr>
              <a:tblGrid>
                <a:gridCol w="785318">
                  <a:extLst>
                    <a:ext uri="{9D8B030D-6E8A-4147-A177-3AD203B41FA5}">
                      <a16:colId xmlns:a16="http://schemas.microsoft.com/office/drawing/2014/main" val="2341162643"/>
                    </a:ext>
                  </a:extLst>
                </a:gridCol>
                <a:gridCol w="1998994">
                  <a:extLst>
                    <a:ext uri="{9D8B030D-6E8A-4147-A177-3AD203B41FA5}">
                      <a16:colId xmlns:a16="http://schemas.microsoft.com/office/drawing/2014/main" val="1198990830"/>
                    </a:ext>
                  </a:extLst>
                </a:gridCol>
                <a:gridCol w="2696779">
                  <a:extLst>
                    <a:ext uri="{9D8B030D-6E8A-4147-A177-3AD203B41FA5}">
                      <a16:colId xmlns:a16="http://schemas.microsoft.com/office/drawing/2014/main" val="992955145"/>
                    </a:ext>
                  </a:extLst>
                </a:gridCol>
                <a:gridCol w="2200138">
                  <a:extLst>
                    <a:ext uri="{9D8B030D-6E8A-4147-A177-3AD203B41FA5}">
                      <a16:colId xmlns:a16="http://schemas.microsoft.com/office/drawing/2014/main" val="1422960829"/>
                    </a:ext>
                  </a:extLst>
                </a:gridCol>
                <a:gridCol w="1100066">
                  <a:extLst>
                    <a:ext uri="{9D8B030D-6E8A-4147-A177-3AD203B41FA5}">
                      <a16:colId xmlns:a16="http://schemas.microsoft.com/office/drawing/2014/main" val="2427701613"/>
                    </a:ext>
                  </a:extLst>
                </a:gridCol>
              </a:tblGrid>
              <a:tr h="1102273">
                <a:tc>
                  <a:txBody>
                    <a:bodyPr/>
                    <a:lstStyle/>
                    <a:p>
                      <a:pPr algn="just">
                        <a:lnSpc>
                          <a:spcPct val="150000"/>
                        </a:lnSpc>
                      </a:pPr>
                      <a:r>
                        <a:rPr lang="en-US" sz="1600" dirty="0">
                          <a:effectLst/>
                          <a:latin typeface="Calibri" panose="020F0502020204030204" pitchFamily="34" charset="0"/>
                          <a:cs typeface="Calibri" panose="020F0502020204030204" pitchFamily="34" charset="0"/>
                        </a:rPr>
                        <a:t>5.</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nSpc>
                          <a:spcPct val="150000"/>
                        </a:lnSpc>
                      </a:pPr>
                      <a:r>
                        <a:rPr lang="en-US" sz="1600" dirty="0">
                          <a:effectLst/>
                          <a:latin typeface="Calibri" panose="020F0502020204030204" pitchFamily="34" charset="0"/>
                          <a:cs typeface="Calibri" panose="020F0502020204030204" pitchFamily="34" charset="0"/>
                        </a:rPr>
                        <a:t>Cast vote.</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nSpc>
                          <a:spcPct val="150000"/>
                        </a:lnSpc>
                      </a:pPr>
                      <a:r>
                        <a:rPr lang="en-US" sz="1600" dirty="0">
                          <a:effectLst/>
                          <a:latin typeface="Calibri" panose="020F0502020204030204" pitchFamily="34" charset="0"/>
                          <a:cs typeface="Calibri" panose="020F0502020204030204" pitchFamily="34" charset="0"/>
                        </a:rPr>
                        <a:t>Voters can cast their vote and observe the results immediately.</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nSpc>
                          <a:spcPct val="150000"/>
                        </a:lnSpc>
                      </a:pPr>
                      <a:r>
                        <a:rPr lang="en-US" sz="1600" dirty="0">
                          <a:effectLst/>
                          <a:latin typeface="Calibri" panose="020F0502020204030204" pitchFamily="34" charset="0"/>
                          <a:cs typeface="Calibri" panose="020F0502020204030204" pitchFamily="34" charset="0"/>
                        </a:rPr>
                        <a:t>Voter’s vote will be reflected in ballot immediately.</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just">
                        <a:lnSpc>
                          <a:spcPct val="150000"/>
                        </a:lnSpc>
                      </a:pPr>
                      <a:r>
                        <a:rPr lang="en-US" sz="1600" dirty="0">
                          <a:effectLst/>
                          <a:latin typeface="Calibri" panose="020F0502020204030204" pitchFamily="34" charset="0"/>
                          <a:cs typeface="Calibri" panose="020F0502020204030204" pitchFamily="34" charset="0"/>
                        </a:rPr>
                        <a:t>PASS</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extLst>
                  <a:ext uri="{0D108BD9-81ED-4DB2-BD59-A6C34878D82A}">
                    <a16:rowId xmlns:a16="http://schemas.microsoft.com/office/drawing/2014/main" val="565983588"/>
                  </a:ext>
                </a:extLst>
              </a:tr>
              <a:tr h="1482823">
                <a:tc>
                  <a:txBody>
                    <a:bodyPr/>
                    <a:lstStyle/>
                    <a:p>
                      <a:pPr algn="just">
                        <a:lnSpc>
                          <a:spcPct val="150000"/>
                        </a:lnSpc>
                      </a:pPr>
                      <a:r>
                        <a:rPr lang="en-US" sz="1600">
                          <a:effectLst/>
                          <a:latin typeface="Calibri" panose="020F0502020204030204" pitchFamily="34" charset="0"/>
                          <a:cs typeface="Calibri" panose="020F0502020204030204" pitchFamily="34" charset="0"/>
                        </a:rPr>
                        <a:t>6.</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nSpc>
                          <a:spcPct val="150000"/>
                        </a:lnSpc>
                      </a:pPr>
                      <a:r>
                        <a:rPr lang="en-US" sz="1600" dirty="0">
                          <a:effectLst/>
                          <a:latin typeface="Calibri" panose="020F0502020204030204" pitchFamily="34" charset="0"/>
                          <a:cs typeface="Calibri" panose="020F0502020204030204" pitchFamily="34" charset="0"/>
                        </a:rPr>
                        <a:t>Avoid vote reputation.</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nSpc>
                          <a:spcPct val="150000"/>
                        </a:lnSpc>
                      </a:pPr>
                      <a:r>
                        <a:rPr lang="en-US" sz="1600" dirty="0">
                          <a:effectLst/>
                          <a:latin typeface="Calibri" panose="020F0502020204030204" pitchFamily="34" charset="0"/>
                          <a:cs typeface="Calibri" panose="020F0502020204030204" pitchFamily="34" charset="0"/>
                        </a:rPr>
                        <a:t>When a voter attempts to cast numerous votes, the deployed smart contract should prevent the voter from doing so.</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nSpc>
                          <a:spcPct val="150000"/>
                        </a:lnSpc>
                      </a:pPr>
                      <a:r>
                        <a:rPr lang="en-US" sz="1600">
                          <a:effectLst/>
                          <a:latin typeface="Calibri" panose="020F0502020204030204" pitchFamily="34" charset="0"/>
                          <a:cs typeface="Calibri" panose="020F0502020204030204" pitchFamily="34" charset="0"/>
                        </a:rPr>
                        <a:t>When voters attempt to cast numerous votes, the message "You have already voted" will appear.</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just">
                        <a:lnSpc>
                          <a:spcPct val="150000"/>
                        </a:lnSpc>
                      </a:pPr>
                      <a:r>
                        <a:rPr lang="en-US" sz="1600">
                          <a:effectLst/>
                          <a:latin typeface="Calibri" panose="020F0502020204030204" pitchFamily="34" charset="0"/>
                          <a:cs typeface="Calibri" panose="020F0502020204030204" pitchFamily="34" charset="0"/>
                        </a:rPr>
                        <a:t>PASS</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extLst>
                  <a:ext uri="{0D108BD9-81ED-4DB2-BD59-A6C34878D82A}">
                    <a16:rowId xmlns:a16="http://schemas.microsoft.com/office/drawing/2014/main" val="573375276"/>
                  </a:ext>
                </a:extLst>
              </a:tr>
              <a:tr h="1863373">
                <a:tc>
                  <a:txBody>
                    <a:bodyPr/>
                    <a:lstStyle/>
                    <a:p>
                      <a:pPr algn="just">
                        <a:lnSpc>
                          <a:spcPct val="150000"/>
                        </a:lnSpc>
                      </a:pPr>
                      <a:r>
                        <a:rPr lang="en-US" sz="1600">
                          <a:effectLst/>
                          <a:latin typeface="Calibri" panose="020F0502020204030204" pitchFamily="34" charset="0"/>
                          <a:cs typeface="Calibri" panose="020F0502020204030204" pitchFamily="34" charset="0"/>
                        </a:rPr>
                        <a:t>7.</a:t>
                      </a:r>
                      <a:endParaRPr lang="en-IN" sz="1600">
                        <a:effectLst/>
                        <a:latin typeface="Calibri" panose="020F0502020204030204" pitchFamily="34" charset="0"/>
                        <a:cs typeface="Calibri" panose="020F0502020204030204" pitchFamily="34" charset="0"/>
                      </a:endParaRPr>
                    </a:p>
                    <a:p>
                      <a:pPr algn="just">
                        <a:lnSpc>
                          <a:spcPct val="150000"/>
                        </a:lnSpc>
                      </a:pPr>
                      <a:r>
                        <a:rPr lang="en-US" sz="1600">
                          <a:effectLst/>
                          <a:latin typeface="Calibri" panose="020F0502020204030204" pitchFamily="34" charset="0"/>
                          <a:cs typeface="Calibri" panose="020F0502020204030204" pitchFamily="34" charset="0"/>
                        </a:rPr>
                        <a:t> </a:t>
                      </a:r>
                      <a:endParaRPr lang="en-IN" sz="1600">
                        <a:effectLst/>
                        <a:latin typeface="Calibri" panose="020F0502020204030204" pitchFamily="34" charset="0"/>
                        <a:cs typeface="Calibri" panose="020F0502020204030204" pitchFamily="34" charset="0"/>
                      </a:endParaRPr>
                    </a:p>
                    <a:p>
                      <a:pPr algn="just">
                        <a:lnSpc>
                          <a:spcPct val="150000"/>
                        </a:lnSpc>
                      </a:pPr>
                      <a:r>
                        <a:rPr lang="en-US" sz="1600">
                          <a:effectLst/>
                          <a:latin typeface="Calibri" panose="020F0502020204030204" pitchFamily="34" charset="0"/>
                          <a:cs typeface="Calibri" panose="020F0502020204030204" pitchFamily="34" charset="0"/>
                        </a:rPr>
                        <a:t> </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l">
                        <a:lnSpc>
                          <a:spcPct val="150000"/>
                        </a:lnSpc>
                      </a:pPr>
                      <a:r>
                        <a:rPr lang="en-US" sz="1600" dirty="0">
                          <a:effectLst/>
                          <a:latin typeface="Calibri" panose="020F0502020204030204" pitchFamily="34" charset="0"/>
                          <a:cs typeface="Calibri" panose="020F0502020204030204" pitchFamily="34" charset="0"/>
                        </a:rPr>
                        <a:t>Ends voting on specified time.</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nSpc>
                          <a:spcPct val="150000"/>
                        </a:lnSpc>
                      </a:pPr>
                      <a:r>
                        <a:rPr lang="en-US" sz="1600" dirty="0">
                          <a:effectLst/>
                          <a:latin typeface="Calibri" panose="020F0502020204030204" pitchFamily="34" charset="0"/>
                          <a:cs typeface="Calibri" panose="020F0502020204030204" pitchFamily="34" charset="0"/>
                        </a:rPr>
                        <a:t>After the polling period has ended, voters are unable to vote.</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nSpc>
                          <a:spcPct val="150000"/>
                        </a:lnSpc>
                      </a:pPr>
                      <a:r>
                        <a:rPr lang="en-US" sz="1600" dirty="0">
                          <a:effectLst/>
                          <a:latin typeface="Calibri" panose="020F0502020204030204" pitchFamily="34" charset="0"/>
                          <a:cs typeface="Calibri" panose="020F0502020204030204" pitchFamily="34" charset="0"/>
                        </a:rPr>
                        <a:t>When people attempt to vote after the polling period has ended, they will get the message "Voting concluded."</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just">
                        <a:lnSpc>
                          <a:spcPct val="150000"/>
                        </a:lnSpc>
                      </a:pPr>
                      <a:r>
                        <a:rPr lang="en-US" sz="1600" dirty="0">
                          <a:effectLst/>
                          <a:latin typeface="Calibri" panose="020F0502020204030204" pitchFamily="34" charset="0"/>
                          <a:cs typeface="Calibri" panose="020F0502020204030204" pitchFamily="34" charset="0"/>
                        </a:rPr>
                        <a:t>PASS</a:t>
                      </a:r>
                      <a:endParaRPr lang="en-IN" sz="1600" dirty="0">
                        <a:effectLst/>
                        <a:latin typeface="Calibri" panose="020F0502020204030204" pitchFamily="34" charset="0"/>
                        <a:cs typeface="Calibri" panose="020F0502020204030204" pitchFamily="34" charset="0"/>
                      </a:endParaRPr>
                    </a:p>
                    <a:p>
                      <a:pPr algn="just">
                        <a:lnSpc>
                          <a:spcPct val="150000"/>
                        </a:lnSpc>
                      </a:pPr>
                      <a:r>
                        <a:rPr lang="en-US" sz="1600" dirty="0">
                          <a:effectLst/>
                          <a:latin typeface="Calibri" panose="020F0502020204030204" pitchFamily="34" charset="0"/>
                          <a:cs typeface="Calibri" panose="020F0502020204030204" pitchFamily="34" charset="0"/>
                        </a:rPr>
                        <a:t> </a:t>
                      </a:r>
                      <a:endParaRPr lang="en-IN" sz="1600" dirty="0">
                        <a:effectLst/>
                        <a:latin typeface="Calibri" panose="020F0502020204030204" pitchFamily="34" charset="0"/>
                        <a:cs typeface="Calibri" panose="020F0502020204030204" pitchFamily="34" charset="0"/>
                      </a:endParaRPr>
                    </a:p>
                    <a:p>
                      <a:pPr algn="just">
                        <a:lnSpc>
                          <a:spcPct val="150000"/>
                        </a:lnSpc>
                      </a:pPr>
                      <a:r>
                        <a:rPr lang="en-US" sz="1600" dirty="0">
                          <a:effectLst/>
                          <a:latin typeface="Calibri" panose="020F0502020204030204" pitchFamily="34" charset="0"/>
                          <a:cs typeface="Calibri" panose="020F0502020204030204" pitchFamily="34" charset="0"/>
                        </a:rPr>
                        <a:t> </a:t>
                      </a:r>
                      <a:endParaRPr lang="en-IN" sz="1600" dirty="0">
                        <a:effectLst/>
                        <a:latin typeface="Calibri" panose="020F0502020204030204" pitchFamily="34" charset="0"/>
                        <a:cs typeface="Calibri" panose="020F0502020204030204" pitchFamily="34" charset="0"/>
                      </a:endParaRPr>
                    </a:p>
                    <a:p>
                      <a:pPr algn="just">
                        <a:lnSpc>
                          <a:spcPct val="150000"/>
                        </a:lnSpc>
                      </a:pPr>
                      <a:r>
                        <a:rPr lang="en-US" sz="1600" dirty="0">
                          <a:effectLst/>
                          <a:latin typeface="Calibri" panose="020F0502020204030204" pitchFamily="34" charset="0"/>
                          <a:cs typeface="Calibri" panose="020F0502020204030204" pitchFamily="34" charset="0"/>
                        </a:rPr>
                        <a:t>  </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extLst>
                  <a:ext uri="{0D108BD9-81ED-4DB2-BD59-A6C34878D82A}">
                    <a16:rowId xmlns:a16="http://schemas.microsoft.com/office/drawing/2014/main" val="2251629182"/>
                  </a:ext>
                </a:extLst>
              </a:tr>
              <a:tr h="721723">
                <a:tc>
                  <a:txBody>
                    <a:bodyPr/>
                    <a:lstStyle/>
                    <a:p>
                      <a:pPr algn="just">
                        <a:lnSpc>
                          <a:spcPct val="150000"/>
                        </a:lnSpc>
                      </a:pPr>
                      <a:r>
                        <a:rPr lang="en-US" sz="1600">
                          <a:effectLst/>
                          <a:latin typeface="Calibri" panose="020F0502020204030204" pitchFamily="34" charset="0"/>
                          <a:cs typeface="Calibri" panose="020F0502020204030204" pitchFamily="34" charset="0"/>
                        </a:rPr>
                        <a:t>8.</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nSpc>
                          <a:spcPct val="150000"/>
                        </a:lnSpc>
                      </a:pPr>
                      <a:r>
                        <a:rPr lang="en-US" sz="1600">
                          <a:effectLst/>
                          <a:latin typeface="Calibri" panose="020F0502020204030204" pitchFamily="34" charset="0"/>
                          <a:cs typeface="Calibri" panose="020F0502020204030204" pitchFamily="34" charset="0"/>
                        </a:rPr>
                        <a:t>Transparent display of results.</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nSpc>
                          <a:spcPct val="150000"/>
                        </a:lnSpc>
                      </a:pPr>
                      <a:r>
                        <a:rPr lang="en-US" sz="1600">
                          <a:effectLst/>
                          <a:latin typeface="Calibri" panose="020F0502020204030204" pitchFamily="34" charset="0"/>
                          <a:cs typeface="Calibri" panose="020F0502020204030204" pitchFamily="34" charset="0"/>
                        </a:rPr>
                        <a:t>Everyone will be able to see the voting results.</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nSpc>
                          <a:spcPct val="150000"/>
                        </a:lnSpc>
                      </a:pPr>
                      <a:r>
                        <a:rPr lang="en-US" sz="1600">
                          <a:effectLst/>
                          <a:latin typeface="Calibri" panose="020F0502020204030204" pitchFamily="34" charset="0"/>
                          <a:cs typeface="Calibri" panose="020F0502020204030204" pitchFamily="34" charset="0"/>
                        </a:rPr>
                        <a:t>The voting results were successfully shown.</a:t>
                      </a:r>
                      <a:endParaRPr lang="en-IN" sz="160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tc>
                  <a:txBody>
                    <a:bodyPr/>
                    <a:lstStyle/>
                    <a:p>
                      <a:pPr algn="just">
                        <a:lnSpc>
                          <a:spcPct val="150000"/>
                        </a:lnSpc>
                      </a:pPr>
                      <a:r>
                        <a:rPr lang="en-US" sz="1600" dirty="0">
                          <a:effectLst/>
                          <a:latin typeface="Calibri" panose="020F0502020204030204" pitchFamily="34" charset="0"/>
                          <a:cs typeface="Calibri" panose="020F0502020204030204" pitchFamily="34" charset="0"/>
                        </a:rPr>
                        <a:t>PASS</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23153" marR="23153" marT="0" marB="0"/>
                </a:tc>
                <a:extLst>
                  <a:ext uri="{0D108BD9-81ED-4DB2-BD59-A6C34878D82A}">
                    <a16:rowId xmlns:a16="http://schemas.microsoft.com/office/drawing/2014/main" val="3999710912"/>
                  </a:ext>
                </a:extLst>
              </a:tr>
            </a:tbl>
          </a:graphicData>
        </a:graphic>
      </p:graphicFrame>
    </p:spTree>
    <p:custDataLst>
      <p:tags r:id="rId1"/>
    </p:custDataLst>
    <p:extLst>
      <p:ext uri="{BB962C8B-B14F-4D97-AF65-F5344CB8AC3E}">
        <p14:creationId xmlns:p14="http://schemas.microsoft.com/office/powerpoint/2010/main" val="9971785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5428204" cy="523220"/>
            <a:chOff x="343866" y="286438"/>
            <a:chExt cx="5683461"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5018014"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Results</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18</a:t>
            </a:fld>
            <a:endParaRPr lang="en-US" sz="2000" dirty="0">
              <a:solidFill>
                <a:schemeClr val="tx1"/>
              </a:solidFill>
            </a:endParaRPr>
          </a:p>
        </p:txBody>
      </p:sp>
      <p:pic>
        <p:nvPicPr>
          <p:cNvPr id="11" name="Picture 10">
            <a:extLst>
              <a:ext uri="{FF2B5EF4-FFF2-40B4-BE49-F238E27FC236}">
                <a16:creationId xmlns:a16="http://schemas.microsoft.com/office/drawing/2014/main" id="{5D26F03A-1022-1156-A065-04EC80630651}"/>
              </a:ext>
            </a:extLst>
          </p:cNvPr>
          <p:cNvPicPr>
            <a:picLocks noChangeAspect="1"/>
          </p:cNvPicPr>
          <p:nvPr/>
        </p:nvPicPr>
        <p:blipFill rotWithShape="1">
          <a:blip r:embed="rId3">
            <a:extLst>
              <a:ext uri="{28A0092B-C50C-407E-A947-70E740481C1C}">
                <a14:useLocalDpi xmlns:a14="http://schemas.microsoft.com/office/drawing/2010/main" val="0"/>
              </a:ext>
            </a:extLst>
          </a:blip>
          <a:srcRect l="29692" t="26393" r="10591" b="20461"/>
          <a:stretch/>
        </p:blipFill>
        <p:spPr bwMode="auto">
          <a:xfrm>
            <a:off x="1343472" y="1245447"/>
            <a:ext cx="3960440" cy="303530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75D0ED12-9B0F-8583-9B68-AE82A8DA91A6}"/>
              </a:ext>
            </a:extLst>
          </p:cNvPr>
          <p:cNvPicPr>
            <a:picLocks noChangeAspect="1"/>
          </p:cNvPicPr>
          <p:nvPr/>
        </p:nvPicPr>
        <p:blipFill rotWithShape="1">
          <a:blip r:embed="rId4">
            <a:extLst>
              <a:ext uri="{28A0092B-C50C-407E-A947-70E740481C1C}">
                <a14:useLocalDpi xmlns:a14="http://schemas.microsoft.com/office/drawing/2010/main" val="0"/>
              </a:ext>
            </a:extLst>
          </a:blip>
          <a:srcRect l="30246" t="26674" r="12143" b="23786"/>
          <a:stretch/>
        </p:blipFill>
        <p:spPr bwMode="auto">
          <a:xfrm>
            <a:off x="6240016" y="1245447"/>
            <a:ext cx="3960440" cy="3035300"/>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735528A5-A6D7-6A3C-4420-0C9D6E1CFF57}"/>
              </a:ext>
            </a:extLst>
          </p:cNvPr>
          <p:cNvSpPr txBox="1"/>
          <p:nvPr/>
        </p:nvSpPr>
        <p:spPr>
          <a:xfrm>
            <a:off x="757874" y="4437112"/>
            <a:ext cx="10450693" cy="189128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effectLst/>
                <a:latin typeface="Calibri" panose="020F0502020204030204" pitchFamily="34" charset="0"/>
                <a:ea typeface="Times New Roman" panose="02020603050405020304" pitchFamily="18" charset="0"/>
                <a:cs typeface="Calibri" panose="020F0502020204030204" pitchFamily="34" charset="0"/>
              </a:rPr>
              <a:t>The</a:t>
            </a:r>
            <a:r>
              <a:rPr lang="en-US" sz="20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contrast</a:t>
            </a:r>
            <a:r>
              <a:rPr lang="en-US" sz="20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between</a:t>
            </a:r>
            <a:r>
              <a:rPr lang="en-US" sz="20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the</a:t>
            </a:r>
            <a:r>
              <a:rPr lang="en-US" sz="2000" spc="300"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present</a:t>
            </a:r>
            <a:r>
              <a:rPr lang="en-US" sz="2000" spc="-285"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and</a:t>
            </a:r>
            <a:r>
              <a:rPr lang="en-US" sz="20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proposed</a:t>
            </a:r>
            <a:r>
              <a:rPr lang="en-US" sz="20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systems</a:t>
            </a:r>
            <a:r>
              <a:rPr lang="en-US" sz="20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is</a:t>
            </a:r>
            <a:r>
              <a:rPr lang="en-US" sz="20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shown</a:t>
            </a:r>
            <a:r>
              <a:rPr lang="en-US" sz="20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in</a:t>
            </a:r>
            <a:r>
              <a:rPr lang="en-US" sz="20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the</a:t>
            </a:r>
            <a:r>
              <a:rPr lang="en-US" sz="20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000" spc="5" dirty="0">
                <a:latin typeface="Calibri" panose="020F0502020204030204" pitchFamily="34" charset="0"/>
                <a:ea typeface="Times New Roman" panose="02020603050405020304" pitchFamily="18" charset="0"/>
                <a:cs typeface="Calibri" panose="020F0502020204030204" pitchFamily="34" charset="0"/>
              </a:rPr>
              <a:t>above</a:t>
            </a:r>
            <a:r>
              <a:rPr lang="en-US" sz="20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figures. In the proposed system, the authentication phase will be predefined, and the voting and result phases will be run simultaneously, allowing the proposed system to realize the main notion of openly showing live results to every voter. This allows individuals to choose their preferred leader.</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2" name="TextBox 1">
            <a:extLst>
              <a:ext uri="{FF2B5EF4-FFF2-40B4-BE49-F238E27FC236}">
                <a16:creationId xmlns:a16="http://schemas.microsoft.com/office/drawing/2014/main" id="{7F01BD52-9597-437B-1EB7-E1D10765233F}"/>
              </a:ext>
            </a:extLst>
          </p:cNvPr>
          <p:cNvSpPr txBox="1"/>
          <p:nvPr/>
        </p:nvSpPr>
        <p:spPr>
          <a:xfrm>
            <a:off x="1415480" y="3581246"/>
            <a:ext cx="1008112" cy="646331"/>
          </a:xfrm>
          <a:prstGeom prst="rect">
            <a:avLst/>
          </a:prstGeom>
          <a:noFill/>
        </p:spPr>
        <p:txBody>
          <a:bodyPr wrap="square" rtlCol="0">
            <a:spAutoFit/>
          </a:bodyPr>
          <a:lstStyle/>
          <a:p>
            <a:pPr algn="ctr"/>
            <a:r>
              <a:rPr lang="en-IN" b="1" dirty="0">
                <a:latin typeface="Calibri" panose="020F0502020204030204" pitchFamily="34" charset="0"/>
                <a:cs typeface="Calibri" panose="020F0502020204030204" pitchFamily="34" charset="0"/>
              </a:rPr>
              <a:t>Existing system</a:t>
            </a:r>
          </a:p>
        </p:txBody>
      </p:sp>
      <p:sp>
        <p:nvSpPr>
          <p:cNvPr id="15" name="TextBox 14">
            <a:extLst>
              <a:ext uri="{FF2B5EF4-FFF2-40B4-BE49-F238E27FC236}">
                <a16:creationId xmlns:a16="http://schemas.microsoft.com/office/drawing/2014/main" id="{1AD13791-86FF-D7AE-5E12-8EAE587FBA21}"/>
              </a:ext>
            </a:extLst>
          </p:cNvPr>
          <p:cNvSpPr txBox="1"/>
          <p:nvPr/>
        </p:nvSpPr>
        <p:spPr>
          <a:xfrm>
            <a:off x="6312024" y="3581245"/>
            <a:ext cx="1110442" cy="646331"/>
          </a:xfrm>
          <a:prstGeom prst="rect">
            <a:avLst/>
          </a:prstGeom>
          <a:noFill/>
        </p:spPr>
        <p:txBody>
          <a:bodyPr wrap="square" rtlCol="0">
            <a:spAutoFit/>
          </a:bodyPr>
          <a:lstStyle/>
          <a:p>
            <a:pPr algn="ctr"/>
            <a:r>
              <a:rPr lang="en-IN" b="1" dirty="0">
                <a:latin typeface="Calibri" panose="020F0502020204030204" pitchFamily="34" charset="0"/>
                <a:cs typeface="Calibri" panose="020F0502020204030204" pitchFamily="34" charset="0"/>
              </a:rPr>
              <a:t>Proposed system</a:t>
            </a:r>
          </a:p>
        </p:txBody>
      </p:sp>
    </p:spTree>
    <p:custDataLst>
      <p:tags r:id="rId1"/>
    </p:custDataLst>
    <p:extLst>
      <p:ext uri="{BB962C8B-B14F-4D97-AF65-F5344CB8AC3E}">
        <p14:creationId xmlns:p14="http://schemas.microsoft.com/office/powerpoint/2010/main" val="14606687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2796232" cy="523220"/>
            <a:chOff x="343866" y="286438"/>
            <a:chExt cx="2927723"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2262276"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Screenshots</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19</a:t>
            </a:fld>
            <a:endParaRPr lang="en-US" sz="2000" dirty="0">
              <a:solidFill>
                <a:schemeClr val="tx1"/>
              </a:solidFill>
            </a:endParaRPr>
          </a:p>
        </p:txBody>
      </p:sp>
      <p:pic>
        <p:nvPicPr>
          <p:cNvPr id="9" name="Picture 8">
            <a:extLst>
              <a:ext uri="{FF2B5EF4-FFF2-40B4-BE49-F238E27FC236}">
                <a16:creationId xmlns:a16="http://schemas.microsoft.com/office/drawing/2014/main" id="{AE4F3F37-6367-A338-E9EB-3B3A482C6F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6" t="11228" r="1728" b="21016"/>
          <a:stretch/>
        </p:blipFill>
        <p:spPr bwMode="auto">
          <a:xfrm>
            <a:off x="1209967" y="1231268"/>
            <a:ext cx="5904656" cy="2466023"/>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F996B2F8-5230-6783-B8E7-A9903AFB94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384" t="9848" r="13583" b="7623"/>
          <a:stretch/>
        </p:blipFill>
        <p:spPr bwMode="auto">
          <a:xfrm>
            <a:off x="3517770" y="1231268"/>
            <a:ext cx="1289050" cy="2466022"/>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1B572B3F-715B-B5B8-2E90-B57D52D38FD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87" t="12016" r="1950" b="16682"/>
          <a:stretch/>
        </p:blipFill>
        <p:spPr bwMode="auto">
          <a:xfrm>
            <a:off x="5303912" y="3953851"/>
            <a:ext cx="5904656" cy="2466023"/>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7ECAC95C-022B-3BD9-A520-A4BEE14CAB8A}"/>
              </a:ext>
            </a:extLst>
          </p:cNvPr>
          <p:cNvSpPr txBox="1"/>
          <p:nvPr/>
        </p:nvSpPr>
        <p:spPr>
          <a:xfrm>
            <a:off x="7390928" y="2233446"/>
            <a:ext cx="4681736" cy="400110"/>
          </a:xfrm>
          <a:prstGeom prst="rect">
            <a:avLst/>
          </a:prstGeom>
          <a:noFill/>
        </p:spPr>
        <p:txBody>
          <a:bodyPr wrap="square">
            <a:spAutoFit/>
          </a:bodyPr>
          <a:lstStyle/>
          <a:p>
            <a:pPr marL="75565" marR="27940" algn="just">
              <a:spcBef>
                <a:spcPts val="1080"/>
              </a:spcBef>
              <a:spcAft>
                <a:spcPts val="0"/>
              </a:spcAft>
            </a:pPr>
            <a:r>
              <a:rPr lang="en-IN" sz="2000" b="1" dirty="0">
                <a:effectLst/>
                <a:latin typeface="Calibri" panose="020F0502020204030204" pitchFamily="34" charset="0"/>
                <a:ea typeface="Times New Roman" panose="02020603050405020304" pitchFamily="18" charset="0"/>
                <a:cs typeface="Calibri" panose="020F0502020204030204" pitchFamily="34" charset="0"/>
              </a:rPr>
              <a:t>Admin login.</a:t>
            </a:r>
          </a:p>
        </p:txBody>
      </p:sp>
      <p:sp>
        <p:nvSpPr>
          <p:cNvPr id="13" name="TextBox 12">
            <a:extLst>
              <a:ext uri="{FF2B5EF4-FFF2-40B4-BE49-F238E27FC236}">
                <a16:creationId xmlns:a16="http://schemas.microsoft.com/office/drawing/2014/main" id="{19169FF4-AE31-7952-E1B9-A45EBEB3FF03}"/>
              </a:ext>
            </a:extLst>
          </p:cNvPr>
          <p:cNvSpPr txBox="1"/>
          <p:nvPr/>
        </p:nvSpPr>
        <p:spPr>
          <a:xfrm>
            <a:off x="2241748" y="4986807"/>
            <a:ext cx="4681736" cy="400110"/>
          </a:xfrm>
          <a:prstGeom prst="rect">
            <a:avLst/>
          </a:prstGeom>
          <a:noFill/>
        </p:spPr>
        <p:txBody>
          <a:bodyPr wrap="square">
            <a:spAutoFit/>
          </a:bodyPr>
          <a:lstStyle/>
          <a:p>
            <a:pPr marL="75565" marR="27940" algn="just">
              <a:spcBef>
                <a:spcPts val="1080"/>
              </a:spcBef>
              <a:spcAft>
                <a:spcPts val="0"/>
              </a:spcAft>
            </a:pPr>
            <a:r>
              <a:rPr lang="en-IN" sz="2000" b="1" dirty="0">
                <a:effectLst/>
                <a:latin typeface="Calibri" panose="020F0502020204030204" pitchFamily="34" charset="0"/>
                <a:ea typeface="Times New Roman" panose="02020603050405020304" pitchFamily="18" charset="0"/>
                <a:cs typeface="Calibri" panose="020F0502020204030204" pitchFamily="34" charset="0"/>
              </a:rPr>
              <a:t>Creation of new ballot.</a:t>
            </a:r>
          </a:p>
        </p:txBody>
      </p:sp>
    </p:spTree>
    <p:custDataLst>
      <p:tags r:id="rId1"/>
    </p:custDataLst>
    <p:extLst>
      <p:ext uri="{BB962C8B-B14F-4D97-AF65-F5344CB8AC3E}">
        <p14:creationId xmlns:p14="http://schemas.microsoft.com/office/powerpoint/2010/main" val="104790818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2796232" cy="523220"/>
            <a:chOff x="343866" y="286438"/>
            <a:chExt cx="2927723"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2262276"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Introduction</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2</a:t>
            </a:fld>
            <a:endParaRPr lang="en-US" sz="2000" dirty="0">
              <a:solidFill>
                <a:schemeClr val="tx1"/>
              </a:solidFill>
            </a:endParaRPr>
          </a:p>
        </p:txBody>
      </p:sp>
      <p:sp>
        <p:nvSpPr>
          <p:cNvPr id="10" name="TextBox 81">
            <a:extLst>
              <a:ext uri="{FF2B5EF4-FFF2-40B4-BE49-F238E27FC236}">
                <a16:creationId xmlns:a16="http://schemas.microsoft.com/office/drawing/2014/main" id="{B060CF3C-3A82-4FD0-A495-9B4AEFBE40E6}"/>
              </a:ext>
            </a:extLst>
          </p:cNvPr>
          <p:cNvSpPr txBox="1"/>
          <p:nvPr/>
        </p:nvSpPr>
        <p:spPr>
          <a:xfrm>
            <a:off x="857469" y="1025496"/>
            <a:ext cx="10507383" cy="359470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The aim of this project is to create a decentralized transparent voting and analysis system that can be implemented with blockchain to provide an efficient and highly secure justifiable method of implementing election systems in countries where traditional physical voting with gameable securities is used, increasing the chances of rigged elections.</a:t>
            </a:r>
            <a:endParaRPr lang="en-IN" sz="2200" dirty="0">
              <a:latin typeface="Calibri" panose="020F0502020204030204" pitchFamily="34" charset="0"/>
              <a:cs typeface="Calibri" panose="020F0502020204030204" pitchFamily="34" charset="0"/>
            </a:endParaRPr>
          </a:p>
          <a:p>
            <a:pPr marL="342900" indent="-342900" algn="just">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Our </a:t>
            </a:r>
            <a:r>
              <a:rPr lang="en-US" sz="2200" dirty="0" err="1">
                <a:latin typeface="Calibri" panose="020F0502020204030204" pitchFamily="34" charset="0"/>
                <a:cs typeface="Calibri" panose="020F0502020204030204" pitchFamily="34" charset="0"/>
              </a:rPr>
              <a:t>dApp</a:t>
            </a:r>
            <a:r>
              <a:rPr lang="en-US" sz="2200" dirty="0">
                <a:latin typeface="Calibri" panose="020F0502020204030204" pitchFamily="34" charset="0"/>
                <a:cs typeface="Calibri" panose="020F0502020204030204" pitchFamily="34" charset="0"/>
              </a:rPr>
              <a:t> allows voters to vote from the comfort of their own homes, saving time and reducing the number of false votes registered.</a:t>
            </a:r>
            <a:endParaRPr lang="en-IN" sz="2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578667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barn(inVertical)">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barn(inVertical)">
                                      <p:cBhvr>
                                        <p:cTn id="19"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20</a:t>
            </a:fld>
            <a:endParaRPr lang="en-US" sz="2000" dirty="0">
              <a:solidFill>
                <a:schemeClr val="tx1"/>
              </a:solidFill>
            </a:endParaRPr>
          </a:p>
        </p:txBody>
      </p:sp>
      <p:pic>
        <p:nvPicPr>
          <p:cNvPr id="9" name="Picture 8">
            <a:extLst>
              <a:ext uri="{FF2B5EF4-FFF2-40B4-BE49-F238E27FC236}">
                <a16:creationId xmlns:a16="http://schemas.microsoft.com/office/drawing/2014/main" id="{273698B6-48D2-341A-8FBC-12603F3FB2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3" t="10636" r="509" b="7623"/>
          <a:stretch/>
        </p:blipFill>
        <p:spPr bwMode="auto">
          <a:xfrm>
            <a:off x="911424" y="858542"/>
            <a:ext cx="5683250" cy="256540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1EF344FF-2E43-47EA-D765-CBD8803580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495" t="10046" r="13582" b="8016"/>
          <a:stretch/>
        </p:blipFill>
        <p:spPr bwMode="auto">
          <a:xfrm>
            <a:off x="2209999" y="852192"/>
            <a:ext cx="1543050" cy="257175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56687319-D65F-9FFD-9F35-3F076DC87AC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3565" t="7681" r="1949" b="16683"/>
          <a:stretch/>
        </p:blipFill>
        <p:spPr bwMode="auto">
          <a:xfrm>
            <a:off x="3753049" y="858542"/>
            <a:ext cx="1543050" cy="256540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9B21DF7A-03BF-8B24-6EA4-4A07C4145A1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64" t="12409" r="1065" b="8017"/>
          <a:stretch/>
        </p:blipFill>
        <p:spPr bwMode="auto">
          <a:xfrm>
            <a:off x="5525318" y="3789168"/>
            <a:ext cx="5683250" cy="2571750"/>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2851DB90-F40C-76CC-2B2D-CCB7628E7246}"/>
              </a:ext>
            </a:extLst>
          </p:cNvPr>
          <p:cNvSpPr txBox="1"/>
          <p:nvPr/>
        </p:nvSpPr>
        <p:spPr>
          <a:xfrm>
            <a:off x="6887480" y="1883627"/>
            <a:ext cx="4681736" cy="400110"/>
          </a:xfrm>
          <a:prstGeom prst="rect">
            <a:avLst/>
          </a:prstGeom>
          <a:noFill/>
        </p:spPr>
        <p:txBody>
          <a:bodyPr wrap="square">
            <a:spAutoFit/>
          </a:bodyPr>
          <a:lstStyle/>
          <a:p>
            <a:pPr marL="75565" marR="27940" algn="just">
              <a:spcBef>
                <a:spcPts val="1080"/>
              </a:spcBef>
              <a:spcAft>
                <a:spcPts val="0"/>
              </a:spcAft>
            </a:pPr>
            <a:r>
              <a:rPr lang="en-IN" sz="2000" b="1" dirty="0">
                <a:effectLst/>
                <a:latin typeface="Calibri" panose="020F0502020204030204" pitchFamily="34" charset="0"/>
                <a:ea typeface="Times New Roman" panose="02020603050405020304" pitchFamily="18" charset="0"/>
                <a:cs typeface="Calibri" panose="020F0502020204030204" pitchFamily="34" charset="0"/>
              </a:rPr>
              <a:t>Voter login and ineligible voter prompt.</a:t>
            </a:r>
          </a:p>
        </p:txBody>
      </p:sp>
      <p:sp>
        <p:nvSpPr>
          <p:cNvPr id="14" name="TextBox 13">
            <a:extLst>
              <a:ext uri="{FF2B5EF4-FFF2-40B4-BE49-F238E27FC236}">
                <a16:creationId xmlns:a16="http://schemas.microsoft.com/office/drawing/2014/main" id="{62195A31-EE0A-255E-5D3B-E5E3EEB4DAFC}"/>
              </a:ext>
            </a:extLst>
          </p:cNvPr>
          <p:cNvSpPr txBox="1"/>
          <p:nvPr/>
        </p:nvSpPr>
        <p:spPr>
          <a:xfrm>
            <a:off x="3184450" y="4800564"/>
            <a:ext cx="4681736" cy="400110"/>
          </a:xfrm>
          <a:prstGeom prst="rect">
            <a:avLst/>
          </a:prstGeom>
          <a:noFill/>
        </p:spPr>
        <p:txBody>
          <a:bodyPr wrap="square">
            <a:spAutoFit/>
          </a:bodyPr>
          <a:lstStyle/>
          <a:p>
            <a:pPr marL="75565" marR="27940" algn="just">
              <a:spcBef>
                <a:spcPts val="1080"/>
              </a:spcBef>
              <a:spcAft>
                <a:spcPts val="0"/>
              </a:spcAft>
            </a:pPr>
            <a:r>
              <a:rPr lang="en-IN" sz="2000" b="1" dirty="0">
                <a:effectLst/>
                <a:latin typeface="Calibri" panose="020F0502020204030204" pitchFamily="34" charset="0"/>
                <a:ea typeface="Times New Roman" panose="02020603050405020304" pitchFamily="18" charset="0"/>
                <a:cs typeface="Calibri" panose="020F0502020204030204" pitchFamily="34" charset="0"/>
              </a:rPr>
              <a:t>Add voters.</a:t>
            </a:r>
          </a:p>
        </p:txBody>
      </p:sp>
    </p:spTree>
    <p:custDataLst>
      <p:tags r:id="rId1"/>
    </p:custDataLst>
    <p:extLst>
      <p:ext uri="{BB962C8B-B14F-4D97-AF65-F5344CB8AC3E}">
        <p14:creationId xmlns:p14="http://schemas.microsoft.com/office/powerpoint/2010/main" val="23046124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21</a:t>
            </a:fld>
            <a:endParaRPr lang="en-US" sz="2000" dirty="0">
              <a:solidFill>
                <a:schemeClr val="tx1"/>
              </a:solidFill>
            </a:endParaRPr>
          </a:p>
        </p:txBody>
      </p:sp>
      <p:pic>
        <p:nvPicPr>
          <p:cNvPr id="8" name="Picture 7">
            <a:extLst>
              <a:ext uri="{FF2B5EF4-FFF2-40B4-BE49-F238E27FC236}">
                <a16:creationId xmlns:a16="http://schemas.microsoft.com/office/drawing/2014/main" id="{5188D71E-AD87-74EF-19A3-EECA1EA438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2" t="10439" r="621" b="9198"/>
          <a:stretch/>
        </p:blipFill>
        <p:spPr bwMode="auto">
          <a:xfrm>
            <a:off x="839416" y="829016"/>
            <a:ext cx="5683250" cy="2593699"/>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FB41ED1F-B898-288E-0928-FF26D641AF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2" t="11030" r="619" b="7820"/>
          <a:stretch/>
        </p:blipFill>
        <p:spPr bwMode="auto">
          <a:xfrm>
            <a:off x="5551958" y="3643613"/>
            <a:ext cx="5656610" cy="2593699"/>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C54E6ABB-42CE-EEBB-44EB-50B8FB3A86DC}"/>
              </a:ext>
            </a:extLst>
          </p:cNvPr>
          <p:cNvSpPr txBox="1"/>
          <p:nvPr/>
        </p:nvSpPr>
        <p:spPr>
          <a:xfrm>
            <a:off x="6852653" y="1771922"/>
            <a:ext cx="4681736" cy="707886"/>
          </a:xfrm>
          <a:prstGeom prst="rect">
            <a:avLst/>
          </a:prstGeom>
          <a:noFill/>
        </p:spPr>
        <p:txBody>
          <a:bodyPr wrap="square">
            <a:spAutoFit/>
          </a:bodyPr>
          <a:lstStyle/>
          <a:p>
            <a:pPr marL="75565" marR="27940" algn="just">
              <a:spcBef>
                <a:spcPts val="1080"/>
              </a:spcBef>
              <a:spcAft>
                <a:spcPts val="0"/>
              </a:spcAft>
            </a:pPr>
            <a:r>
              <a:rPr lang="en-US" sz="2000" b="1" dirty="0">
                <a:effectLst/>
                <a:latin typeface="Calibri" panose="020F0502020204030204" pitchFamily="34" charset="0"/>
                <a:ea typeface="Times New Roman" panose="02020603050405020304" pitchFamily="18" charset="0"/>
                <a:cs typeface="Calibri" panose="020F0502020204030204" pitchFamily="34" charset="0"/>
              </a:rPr>
              <a:t>Voter confirmation page with immediate ballot </a:t>
            </a:r>
            <a:r>
              <a:rPr lang="en-US" sz="2000" b="1" dirty="0" err="1">
                <a:effectLst/>
                <a:latin typeface="Calibri" panose="020F0502020204030204" pitchFamily="34" charset="0"/>
                <a:ea typeface="Times New Roman" panose="02020603050405020304" pitchFamily="18" charset="0"/>
                <a:cs typeface="Calibri" panose="020F0502020204030204" pitchFamily="34" charset="0"/>
              </a:rPr>
              <a:t>updation</a:t>
            </a:r>
            <a:r>
              <a:rPr lang="en-US" sz="2000" b="1" dirty="0">
                <a:effectLst/>
                <a:latin typeface="Calibri" panose="020F0502020204030204" pitchFamily="34" charset="0"/>
                <a:ea typeface="Times New Roman" panose="02020603050405020304" pitchFamily="18" charset="0"/>
                <a:cs typeface="Calibri" panose="020F0502020204030204" pitchFamily="34" charset="0"/>
              </a:rPr>
              <a:t>.</a:t>
            </a:r>
            <a:endParaRPr lang="en-IN" sz="2000" b="1"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5" name="TextBox 14">
            <a:extLst>
              <a:ext uri="{FF2B5EF4-FFF2-40B4-BE49-F238E27FC236}">
                <a16:creationId xmlns:a16="http://schemas.microsoft.com/office/drawing/2014/main" id="{D9FDA839-E136-F6CA-3244-FD49935A6320}"/>
              </a:ext>
            </a:extLst>
          </p:cNvPr>
          <p:cNvSpPr txBox="1"/>
          <p:nvPr/>
        </p:nvSpPr>
        <p:spPr>
          <a:xfrm>
            <a:off x="695400" y="4586519"/>
            <a:ext cx="4681736" cy="707886"/>
          </a:xfrm>
          <a:prstGeom prst="rect">
            <a:avLst/>
          </a:prstGeom>
          <a:noFill/>
        </p:spPr>
        <p:txBody>
          <a:bodyPr wrap="square">
            <a:spAutoFit/>
          </a:bodyPr>
          <a:lstStyle/>
          <a:p>
            <a:pPr marL="75565" marR="27940" algn="just">
              <a:spcBef>
                <a:spcPts val="1080"/>
              </a:spcBef>
              <a:spcAft>
                <a:spcPts val="0"/>
              </a:spcAft>
            </a:pPr>
            <a:r>
              <a:rPr lang="en-US" sz="2000" b="1" dirty="0">
                <a:effectLst/>
                <a:latin typeface="Calibri" panose="020F0502020204030204" pitchFamily="34" charset="0"/>
                <a:ea typeface="Times New Roman" panose="02020603050405020304" pitchFamily="18" charset="0"/>
                <a:cs typeface="Calibri" panose="020F0502020204030204" pitchFamily="34" charset="0"/>
              </a:rPr>
              <a:t>Restriction of multiple votes from same voter ID.</a:t>
            </a:r>
            <a:endParaRPr lang="en-IN" sz="2000" b="1" dirty="0">
              <a:effectLst/>
              <a:latin typeface="Calibri" panose="020F0502020204030204" pitchFamily="34" charset="0"/>
              <a:ea typeface="Times New Roman" panose="02020603050405020304" pitchFamily="18" charset="0"/>
              <a:cs typeface="Calibri" panose="020F0502020204030204" pitchFamily="34" charset="0"/>
            </a:endParaRPr>
          </a:p>
        </p:txBody>
      </p:sp>
    </p:spTree>
    <p:custDataLst>
      <p:tags r:id="rId1"/>
    </p:custDataLst>
    <p:extLst>
      <p:ext uri="{BB962C8B-B14F-4D97-AF65-F5344CB8AC3E}">
        <p14:creationId xmlns:p14="http://schemas.microsoft.com/office/powerpoint/2010/main" val="266072445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22</a:t>
            </a:fld>
            <a:endParaRPr lang="en-US" sz="2000" dirty="0">
              <a:solidFill>
                <a:schemeClr val="tx1"/>
              </a:solidFill>
            </a:endParaRPr>
          </a:p>
        </p:txBody>
      </p:sp>
      <p:pic>
        <p:nvPicPr>
          <p:cNvPr id="6" name="Picture 5">
            <a:extLst>
              <a:ext uri="{FF2B5EF4-FFF2-40B4-BE49-F238E27FC236}">
                <a16:creationId xmlns:a16="http://schemas.microsoft.com/office/drawing/2014/main" id="{DB2558A2-1E6C-13F0-3442-240E1B78AC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3" t="10834" r="1063" b="9198"/>
          <a:stretch/>
        </p:blipFill>
        <p:spPr bwMode="auto">
          <a:xfrm>
            <a:off x="839416" y="830243"/>
            <a:ext cx="5683250" cy="259369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C549145-0736-597D-750F-5FE341126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537" t="31712" r="7822" b="9199"/>
          <a:stretch/>
        </p:blipFill>
        <p:spPr bwMode="auto">
          <a:xfrm>
            <a:off x="5515844" y="3643613"/>
            <a:ext cx="5692724" cy="2593699"/>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D1FA12DA-A26F-759C-0855-014DAA6C681D}"/>
              </a:ext>
            </a:extLst>
          </p:cNvPr>
          <p:cNvSpPr txBox="1"/>
          <p:nvPr/>
        </p:nvSpPr>
        <p:spPr>
          <a:xfrm>
            <a:off x="7011027" y="1682453"/>
            <a:ext cx="4681736" cy="400110"/>
          </a:xfrm>
          <a:prstGeom prst="rect">
            <a:avLst/>
          </a:prstGeom>
          <a:noFill/>
        </p:spPr>
        <p:txBody>
          <a:bodyPr wrap="square">
            <a:spAutoFit/>
          </a:bodyPr>
          <a:lstStyle/>
          <a:p>
            <a:pPr marL="75565" marR="27940" algn="just">
              <a:spcBef>
                <a:spcPts val="1080"/>
              </a:spcBef>
              <a:spcAft>
                <a:spcPts val="0"/>
              </a:spcAft>
            </a:pPr>
            <a:r>
              <a:rPr lang="en-US" sz="2000" b="1" dirty="0">
                <a:effectLst/>
                <a:latin typeface="Calibri" panose="020F0502020204030204" pitchFamily="34" charset="0"/>
                <a:ea typeface="Times New Roman" panose="02020603050405020304" pitchFamily="18" charset="0"/>
                <a:cs typeface="Calibri" panose="020F0502020204030204" pitchFamily="34" charset="0"/>
              </a:rPr>
              <a:t>Voter’s page at the end of polling.</a:t>
            </a:r>
            <a:endParaRPr lang="en-IN" sz="2000" b="1"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0" name="TextBox 9">
            <a:extLst>
              <a:ext uri="{FF2B5EF4-FFF2-40B4-BE49-F238E27FC236}">
                <a16:creationId xmlns:a16="http://schemas.microsoft.com/office/drawing/2014/main" id="{C8BA61A6-C225-FCB9-2051-DAEDEE7C8A52}"/>
              </a:ext>
            </a:extLst>
          </p:cNvPr>
          <p:cNvSpPr txBox="1"/>
          <p:nvPr/>
        </p:nvSpPr>
        <p:spPr>
          <a:xfrm>
            <a:off x="2207568" y="4740407"/>
            <a:ext cx="4681736" cy="400110"/>
          </a:xfrm>
          <a:prstGeom prst="rect">
            <a:avLst/>
          </a:prstGeom>
          <a:noFill/>
        </p:spPr>
        <p:txBody>
          <a:bodyPr wrap="square">
            <a:spAutoFit/>
          </a:bodyPr>
          <a:lstStyle/>
          <a:p>
            <a:pPr marL="75565" marR="27940" algn="just">
              <a:spcBef>
                <a:spcPts val="1080"/>
              </a:spcBef>
              <a:spcAft>
                <a:spcPts val="0"/>
              </a:spcAft>
            </a:pPr>
            <a:r>
              <a:rPr lang="en-US" sz="2000" b="1" dirty="0">
                <a:effectLst/>
                <a:latin typeface="Calibri" panose="020F0502020204030204" pitchFamily="34" charset="0"/>
                <a:ea typeface="Times New Roman" panose="02020603050405020304" pitchFamily="18" charset="0"/>
                <a:cs typeface="Calibri" panose="020F0502020204030204" pitchFamily="34" charset="0"/>
              </a:rPr>
              <a:t>Admin’s final result page.</a:t>
            </a:r>
            <a:endParaRPr lang="en-IN" sz="2000" b="1" dirty="0">
              <a:effectLst/>
              <a:latin typeface="Calibri" panose="020F0502020204030204" pitchFamily="34" charset="0"/>
              <a:ea typeface="Times New Roman" panose="02020603050405020304" pitchFamily="18" charset="0"/>
              <a:cs typeface="Calibri" panose="020F0502020204030204" pitchFamily="34" charset="0"/>
            </a:endParaRPr>
          </a:p>
        </p:txBody>
      </p:sp>
    </p:spTree>
    <p:custDataLst>
      <p:tags r:id="rId1"/>
    </p:custDataLst>
    <p:extLst>
      <p:ext uri="{BB962C8B-B14F-4D97-AF65-F5344CB8AC3E}">
        <p14:creationId xmlns:p14="http://schemas.microsoft.com/office/powerpoint/2010/main" val="13457228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5428204" cy="523220"/>
            <a:chOff x="343866" y="286438"/>
            <a:chExt cx="5683461"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5018014"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Conclusion</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23</a:t>
            </a:fld>
            <a:endParaRPr lang="en-US" sz="2000" dirty="0">
              <a:solidFill>
                <a:schemeClr val="tx1"/>
              </a:solidFill>
            </a:endParaRPr>
          </a:p>
        </p:txBody>
      </p:sp>
      <p:sp>
        <p:nvSpPr>
          <p:cNvPr id="10" name="TextBox 9">
            <a:extLst>
              <a:ext uri="{FF2B5EF4-FFF2-40B4-BE49-F238E27FC236}">
                <a16:creationId xmlns:a16="http://schemas.microsoft.com/office/drawing/2014/main" id="{E382A695-EEFD-5FA1-581C-485D18092BD7}"/>
              </a:ext>
            </a:extLst>
          </p:cNvPr>
          <p:cNvSpPr txBox="1"/>
          <p:nvPr/>
        </p:nvSpPr>
        <p:spPr>
          <a:xfrm>
            <a:off x="750267" y="1313696"/>
            <a:ext cx="10441780" cy="4102533"/>
          </a:xfrm>
          <a:prstGeom prst="rect">
            <a:avLst/>
          </a:prstGeom>
          <a:noFill/>
        </p:spPr>
        <p:txBody>
          <a:bodyPr wrap="square">
            <a:spAutoFit/>
          </a:bodyPr>
          <a:lstStyle/>
          <a:p>
            <a:pPr marL="418465" marR="226060" indent="-342900" algn="just">
              <a:lnSpc>
                <a:spcPct val="150000"/>
              </a:lnSpc>
              <a:spcAft>
                <a:spcPts val="0"/>
              </a:spcAft>
              <a:buFont typeface="Arial" panose="020B0604020202020204" pitchFamily="34" charset="0"/>
              <a:buChar char="•"/>
            </a:pPr>
            <a:r>
              <a:rPr lang="en-US" sz="2200" dirty="0">
                <a:effectLst/>
                <a:latin typeface="Calibri" panose="020F0502020204030204" pitchFamily="34" charset="0"/>
                <a:ea typeface="Times New Roman" panose="02020603050405020304" pitchFamily="18" charset="0"/>
                <a:cs typeface="Calibri" panose="020F0502020204030204" pitchFamily="34" charset="0"/>
              </a:rPr>
              <a:t>The system is implemented using blockchain and a smart</a:t>
            </a:r>
            <a:r>
              <a:rPr lang="en-US" sz="2200" spc="-260"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contract. The system</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will employ candidate or voter information in the voting</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process.</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Smart</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contracts</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will</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be</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used</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to</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manage</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the</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voting</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methods</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and</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outcomes.</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This</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strategy</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also</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increases</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the</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efficiency</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of</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the</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validation</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and</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voting</a:t>
            </a:r>
            <a:r>
              <a:rPr lang="en-US" sz="22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assignment phases.</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p>
          <a:p>
            <a:pPr marL="418465" marR="226060" indent="-342900" algn="just">
              <a:lnSpc>
                <a:spcPct val="150000"/>
              </a:lnSpc>
              <a:spcAft>
                <a:spcPts val="0"/>
              </a:spcAft>
              <a:buFont typeface="Arial" panose="020B0604020202020204" pitchFamily="34" charset="0"/>
              <a:buChar char="•"/>
            </a:pP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Face</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recognition</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would</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be</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a</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great</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addition</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because</a:t>
            </a:r>
            <a:r>
              <a:rPr lang="en-US" sz="2200" spc="28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it</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improves</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security</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and</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prevents</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duplicate</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and</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forged</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votes.</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The</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application</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can</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additionally</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contain</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two-</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factor</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authentication;</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this</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way,</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even</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if</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the</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voters'</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credentials are lost, the use of two-factor authentication</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will</a:t>
            </a:r>
            <a:r>
              <a:rPr lang="en-US" sz="2200" spc="-1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prevent</a:t>
            </a:r>
            <a:r>
              <a:rPr lang="en-US" sz="2200" spc="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proxy</a:t>
            </a:r>
            <a:r>
              <a:rPr lang="en-US" sz="2200" spc="-1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votes from</a:t>
            </a:r>
            <a:r>
              <a:rPr lang="en-US" sz="2200" spc="-2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being</a:t>
            </a:r>
            <a:r>
              <a:rPr lang="en-US" sz="2200" spc="-15"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2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cast.</a:t>
            </a:r>
            <a:endParaRPr lang="en-IN" sz="2200" dirty="0">
              <a:effectLst/>
              <a:latin typeface="Calibri" panose="020F0502020204030204" pitchFamily="34" charset="0"/>
              <a:ea typeface="Times New Roman" panose="02020603050405020304" pitchFamily="18" charset="0"/>
              <a:cs typeface="Calibri" panose="020F0502020204030204" pitchFamily="34" charset="0"/>
            </a:endParaRPr>
          </a:p>
        </p:txBody>
      </p:sp>
    </p:spTree>
    <p:custDataLst>
      <p:tags r:id="rId1"/>
    </p:custDataLst>
    <p:extLst>
      <p:ext uri="{BB962C8B-B14F-4D97-AF65-F5344CB8AC3E}">
        <p14:creationId xmlns:p14="http://schemas.microsoft.com/office/powerpoint/2010/main" val="227048042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barn(inVertical)">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barn(inVertical)">
                                      <p:cBhvr>
                                        <p:cTn id="19"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24</a:t>
            </a:fld>
            <a:endParaRPr lang="en-US" sz="2000" dirty="0">
              <a:solidFill>
                <a:schemeClr val="tx1"/>
              </a:solidFill>
            </a:endParaRPr>
          </a:p>
        </p:txBody>
      </p:sp>
      <p:sp>
        <p:nvSpPr>
          <p:cNvPr id="10" name="TextBox 81">
            <a:extLst>
              <a:ext uri="{FF2B5EF4-FFF2-40B4-BE49-F238E27FC236}">
                <a16:creationId xmlns:a16="http://schemas.microsoft.com/office/drawing/2014/main" id="{B060CF3C-3A82-4FD0-A495-9B4AEFBE40E6}"/>
              </a:ext>
            </a:extLst>
          </p:cNvPr>
          <p:cNvSpPr txBox="1"/>
          <p:nvPr/>
        </p:nvSpPr>
        <p:spPr>
          <a:xfrm>
            <a:off x="917209" y="1127599"/>
            <a:ext cx="10507383" cy="4939814"/>
          </a:xfrm>
          <a:prstGeom prst="rect">
            <a:avLst/>
          </a:prstGeom>
          <a:noFill/>
        </p:spPr>
        <p:txBody>
          <a:bodyPr wrap="square" rtlCol="0">
            <a:spAutoFit/>
          </a:bodyPr>
          <a:lstStyle/>
          <a:p>
            <a:r>
              <a:rPr lang="en-US" sz="2200" b="1" dirty="0">
                <a:latin typeface="Calibri" panose="020F0502020204030204" pitchFamily="34" charset="0"/>
                <a:cs typeface="Calibri" panose="020F0502020204030204" pitchFamily="34" charset="0"/>
              </a:rPr>
              <a:t>Journals:</a:t>
            </a:r>
          </a:p>
          <a:p>
            <a:endParaRPr lang="en-IN" sz="22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[1] Azaria, Asaph, Ariel </a:t>
            </a:r>
            <a:r>
              <a:rPr lang="en-US" sz="2000" dirty="0" err="1">
                <a:latin typeface="Calibri" panose="020F0502020204030204" pitchFamily="34" charset="0"/>
                <a:cs typeface="Calibri" panose="020F0502020204030204" pitchFamily="34" charset="0"/>
              </a:rPr>
              <a:t>Ekblaw</a:t>
            </a:r>
            <a:r>
              <a:rPr lang="en-US" sz="2000" dirty="0">
                <a:latin typeface="Calibri" panose="020F0502020204030204" pitchFamily="34" charset="0"/>
                <a:cs typeface="Calibri" panose="020F0502020204030204" pitchFamily="34" charset="0"/>
              </a:rPr>
              <a:t>, Thiago Vieira, and Andrew Lippman. "</a:t>
            </a:r>
            <a:r>
              <a:rPr lang="en-US" sz="2000" dirty="0" err="1">
                <a:latin typeface="Calibri" panose="020F0502020204030204" pitchFamily="34" charset="0"/>
                <a:cs typeface="Calibri" panose="020F0502020204030204" pitchFamily="34" charset="0"/>
              </a:rPr>
              <a:t>MedRec</a:t>
            </a:r>
            <a:r>
              <a:rPr lang="en-US" sz="2000" dirty="0">
                <a:latin typeface="Calibri" panose="020F0502020204030204" pitchFamily="34" charset="0"/>
                <a:cs typeface="Calibri" panose="020F0502020204030204" pitchFamily="34" charset="0"/>
              </a:rPr>
              <a:t>: Using Blockchain for Medical Data Access and Permission Management." In Open and Big Data (OBD), International Conference on, pp. 25-30. IEEE, 2016.</a:t>
            </a:r>
            <a:endParaRPr lang="en-IN" sz="2000" dirty="0">
              <a:latin typeface="Calibri" panose="020F0502020204030204" pitchFamily="34" charset="0"/>
              <a:cs typeface="Calibri" panose="020F0502020204030204" pitchFamily="34" charset="0"/>
            </a:endParaRPr>
          </a:p>
          <a:p>
            <a:pPr lvl="0">
              <a:lnSpc>
                <a:spcPct val="150000"/>
              </a:lnSpc>
            </a:pPr>
            <a:r>
              <a:rPr lang="en-US" sz="2000" dirty="0">
                <a:latin typeface="Calibri" panose="020F0502020204030204" pitchFamily="34" charset="0"/>
                <a:cs typeface="Calibri" panose="020F0502020204030204" pitchFamily="34" charset="0"/>
              </a:rPr>
              <a:t>[2] Nakamoto Satoshi, inventing bitcoin, implementing the first blockchain, deploying the first decentralized digital currency “A Peer-to-Peer Electronic Cash System” original 20 March 2014.</a:t>
            </a:r>
          </a:p>
          <a:p>
            <a:pPr lvl="0">
              <a:lnSpc>
                <a:spcPct val="150000"/>
              </a:lnSpc>
            </a:pPr>
            <a:endParaRPr lang="en-IN" sz="2200" dirty="0">
              <a:latin typeface="Calibri" panose="020F0502020204030204" pitchFamily="34" charset="0"/>
              <a:cs typeface="Calibri" panose="020F0502020204030204" pitchFamily="34" charset="0"/>
            </a:endParaRPr>
          </a:p>
          <a:p>
            <a:r>
              <a:rPr lang="en-US" sz="2200" b="1" dirty="0">
                <a:latin typeface="Calibri" panose="020F0502020204030204" pitchFamily="34" charset="0"/>
                <a:cs typeface="Calibri" panose="020F0502020204030204" pitchFamily="34" charset="0"/>
              </a:rPr>
              <a:t>Websites:</a:t>
            </a:r>
          </a:p>
          <a:p>
            <a:endParaRPr lang="en-IN" sz="2200" dirty="0">
              <a:latin typeface="Calibri" panose="020F0502020204030204" pitchFamily="34" charset="0"/>
              <a:cs typeface="Calibri" panose="020F0502020204030204" pitchFamily="34" charset="0"/>
            </a:endParaRPr>
          </a:p>
          <a:p>
            <a:pPr marL="342900" lvl="0" indent="-342900">
              <a:buFont typeface="Wingdings" panose="05000000000000000000" pitchFamily="2" charset="2"/>
              <a:buChar char="Ø"/>
            </a:pPr>
            <a:r>
              <a:rPr lang="en-IN" sz="2200" u="sng" dirty="0">
                <a:latin typeface="Calibri" panose="020F0502020204030204" pitchFamily="34" charset="0"/>
                <a:cs typeface="Calibri" panose="020F0502020204030204" pitchFamily="34" charset="0"/>
                <a:hlinkClick r:id="rId3"/>
              </a:rPr>
              <a:t>www.google.co.in</a:t>
            </a:r>
            <a:endParaRPr lang="en-IN" sz="2200" dirty="0">
              <a:latin typeface="Calibri" panose="020F0502020204030204" pitchFamily="34" charset="0"/>
              <a:cs typeface="Calibri" panose="020F0502020204030204" pitchFamily="34" charset="0"/>
            </a:endParaRPr>
          </a:p>
          <a:p>
            <a:pPr marL="342900" lvl="0" indent="-342900">
              <a:buFont typeface="Wingdings" panose="05000000000000000000" pitchFamily="2" charset="2"/>
              <a:buChar char="Ø"/>
            </a:pPr>
            <a:r>
              <a:rPr lang="en-IN" sz="2200" u="sng" dirty="0">
                <a:latin typeface="Calibri" panose="020F0502020204030204" pitchFamily="34" charset="0"/>
                <a:cs typeface="Calibri" panose="020F0502020204030204" pitchFamily="34" charset="0"/>
                <a:hlinkClick r:id="rId4"/>
              </a:rPr>
              <a:t>www.stackoverflow.com</a:t>
            </a:r>
            <a:endParaRPr lang="en-IN" sz="2200" dirty="0">
              <a:latin typeface="Calibri" panose="020F0502020204030204" pitchFamily="34" charset="0"/>
              <a:cs typeface="Calibri" panose="020F0502020204030204" pitchFamily="34" charset="0"/>
            </a:endParaRPr>
          </a:p>
        </p:txBody>
      </p:sp>
      <p:grpSp>
        <p:nvGrpSpPr>
          <p:cNvPr id="11" name="组合 3">
            <a:extLst>
              <a:ext uri="{FF2B5EF4-FFF2-40B4-BE49-F238E27FC236}">
                <a16:creationId xmlns:a16="http://schemas.microsoft.com/office/drawing/2014/main" id="{A0614D98-56B2-482E-B4B1-2CD904FE3924}"/>
              </a:ext>
            </a:extLst>
          </p:cNvPr>
          <p:cNvGrpSpPr/>
          <p:nvPr/>
        </p:nvGrpSpPr>
        <p:grpSpPr>
          <a:xfrm>
            <a:off x="563464" y="426428"/>
            <a:ext cx="2580209" cy="523220"/>
            <a:chOff x="343866" y="286438"/>
            <a:chExt cx="2701541" cy="547823"/>
          </a:xfrm>
        </p:grpSpPr>
        <p:grpSp>
          <p:nvGrpSpPr>
            <p:cNvPr id="12" name="组合 4">
              <a:extLst>
                <a:ext uri="{FF2B5EF4-FFF2-40B4-BE49-F238E27FC236}">
                  <a16:creationId xmlns:a16="http://schemas.microsoft.com/office/drawing/2014/main" id="{C0725857-7DAB-4C46-9DD0-B1B1D9AE88DC}"/>
                </a:ext>
              </a:extLst>
            </p:cNvPr>
            <p:cNvGrpSpPr/>
            <p:nvPr/>
          </p:nvGrpSpPr>
          <p:grpSpPr>
            <a:xfrm>
              <a:off x="343866" y="395552"/>
              <a:ext cx="570906" cy="401052"/>
              <a:chOff x="496854" y="386577"/>
              <a:chExt cx="754884" cy="530293"/>
            </a:xfrm>
          </p:grpSpPr>
          <p:sp>
            <p:nvSpPr>
              <p:cNvPr id="14" name="矩形: 圆角 6">
                <a:extLst>
                  <a:ext uri="{FF2B5EF4-FFF2-40B4-BE49-F238E27FC236}">
                    <a16:creationId xmlns:a16="http://schemas.microsoft.com/office/drawing/2014/main" id="{8DC8E942-FA2E-4775-A144-D494CB63EC33}"/>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5" name="矩形: 圆角 7">
                <a:extLst>
                  <a:ext uri="{FF2B5EF4-FFF2-40B4-BE49-F238E27FC236}">
                    <a16:creationId xmlns:a16="http://schemas.microsoft.com/office/drawing/2014/main" id="{51059946-6318-44B9-B254-2BB5139D69AE}"/>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13" name="矩形 5">
              <a:extLst>
                <a:ext uri="{FF2B5EF4-FFF2-40B4-BE49-F238E27FC236}">
                  <a16:creationId xmlns:a16="http://schemas.microsoft.com/office/drawing/2014/main" id="{61AAAB93-BA32-4D0F-814B-B8EAB8A50CD3}"/>
                </a:ext>
              </a:extLst>
            </p:cNvPr>
            <p:cNvSpPr/>
            <p:nvPr/>
          </p:nvSpPr>
          <p:spPr>
            <a:xfrm>
              <a:off x="1009314" y="286438"/>
              <a:ext cx="2036093"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References</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Tree>
    <p:custDataLst>
      <p:tags r:id="rId1"/>
    </p:custDataLst>
    <p:extLst>
      <p:ext uri="{BB962C8B-B14F-4D97-AF65-F5344CB8AC3E}">
        <p14:creationId xmlns:p14="http://schemas.microsoft.com/office/powerpoint/2010/main" val="30648690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barn(inVertical)">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barn(inVertical)">
                                      <p:cBhvr>
                                        <p:cTn id="19" dur="500"/>
                                        <p:tgtEl>
                                          <p:spTgt spid="10">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barn(inVertical)">
                                      <p:cBhvr>
                                        <p:cTn id="24" dur="500"/>
                                        <p:tgtEl>
                                          <p:spTgt spid="1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barn(inVertical)">
                                      <p:cBhvr>
                                        <p:cTn id="29" dur="500"/>
                                        <p:tgtEl>
                                          <p:spTgt spid="10">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animEffect transition="in" filter="barn(inVertical)">
                                      <p:cBhvr>
                                        <p:cTn id="34" dur="500"/>
                                        <p:tgtEl>
                                          <p:spTgt spid="10">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animEffect transition="in" filter="barn(inVertical)">
                                      <p:cBhvr>
                                        <p:cTn id="39"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3732336" cy="523220"/>
            <a:chOff x="343866" y="286438"/>
            <a:chExt cx="3907846"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3242399"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Plagiarism Report</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25</a:t>
            </a:fld>
            <a:endParaRPr lang="en-US" sz="2000" dirty="0">
              <a:solidFill>
                <a:schemeClr val="tx1"/>
              </a:solidFill>
            </a:endParaRPr>
          </a:p>
        </p:txBody>
      </p:sp>
      <p:pic>
        <p:nvPicPr>
          <p:cNvPr id="12" name="Picture 11">
            <a:extLst>
              <a:ext uri="{FF2B5EF4-FFF2-40B4-BE49-F238E27FC236}">
                <a16:creationId xmlns:a16="http://schemas.microsoft.com/office/drawing/2014/main" id="{39841C0B-9DE0-FF1A-AFF2-0FA333B2DD9B}"/>
              </a:ext>
            </a:extLst>
          </p:cNvPr>
          <p:cNvPicPr>
            <a:picLocks noChangeAspect="1"/>
          </p:cNvPicPr>
          <p:nvPr/>
        </p:nvPicPr>
        <p:blipFill rotWithShape="1">
          <a:blip r:embed="rId4">
            <a:extLst>
              <a:ext uri="{28A0092B-C50C-407E-A947-70E740481C1C}">
                <a14:useLocalDpi xmlns:a14="http://schemas.microsoft.com/office/drawing/2010/main" val="0"/>
              </a:ext>
            </a:extLst>
          </a:blip>
          <a:srcRect l="9744" t="25473" r="11610" b="32150"/>
          <a:stretch/>
        </p:blipFill>
        <p:spPr>
          <a:xfrm>
            <a:off x="1457998" y="1556792"/>
            <a:ext cx="9276004" cy="3744416"/>
          </a:xfrm>
          <a:prstGeom prst="rect">
            <a:avLst/>
          </a:prstGeom>
        </p:spPr>
      </p:pic>
    </p:spTree>
    <p:custDataLst>
      <p:tags r:id="rId1"/>
    </p:custDataLst>
    <p:extLst>
      <p:ext uri="{BB962C8B-B14F-4D97-AF65-F5344CB8AC3E}">
        <p14:creationId xmlns:p14="http://schemas.microsoft.com/office/powerpoint/2010/main" val="111023515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24E0F4A5-DBBF-47D6-8D9F-5BB61A289FD6}"/>
              </a:ext>
            </a:extLst>
          </p:cNvPr>
          <p:cNvGrpSpPr/>
          <p:nvPr/>
        </p:nvGrpSpPr>
        <p:grpSpPr>
          <a:xfrm>
            <a:off x="2604889" y="2186309"/>
            <a:ext cx="5551801" cy="1291828"/>
            <a:chOff x="2148051" y="2137172"/>
            <a:chExt cx="5551801" cy="1291828"/>
          </a:xfrm>
        </p:grpSpPr>
        <p:grpSp>
          <p:nvGrpSpPr>
            <p:cNvPr id="35" name="Group 34">
              <a:extLst>
                <a:ext uri="{FF2B5EF4-FFF2-40B4-BE49-F238E27FC236}">
                  <a16:creationId xmlns:a16="http://schemas.microsoft.com/office/drawing/2014/main" id="{A49EB267-E9F2-428E-8864-61D751E245E2}"/>
                </a:ext>
              </a:extLst>
            </p:cNvPr>
            <p:cNvGrpSpPr>
              <a:grpSpLocks noChangeAspect="1"/>
            </p:cNvGrpSpPr>
            <p:nvPr/>
          </p:nvGrpSpPr>
          <p:grpSpPr>
            <a:xfrm>
              <a:off x="2148051" y="2137173"/>
              <a:ext cx="1291827" cy="1291827"/>
              <a:chOff x="1382807" y="174388"/>
              <a:chExt cx="3025589" cy="3025588"/>
            </a:xfrm>
          </p:grpSpPr>
          <p:sp>
            <p:nvSpPr>
              <p:cNvPr id="42" name="Rectangle 41">
                <a:extLst>
                  <a:ext uri="{FF2B5EF4-FFF2-40B4-BE49-F238E27FC236}">
                    <a16:creationId xmlns:a16="http://schemas.microsoft.com/office/drawing/2014/main" id="{670D21C2-1C14-4164-A866-5E7A7576F405}"/>
                  </a:ext>
                </a:extLst>
              </p:cNvPr>
              <p:cNvSpPr/>
              <p:nvPr/>
            </p:nvSpPr>
            <p:spPr>
              <a:xfrm>
                <a:off x="1382807" y="174388"/>
                <a:ext cx="3025588" cy="3025588"/>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Freeform 8">
                <a:extLst>
                  <a:ext uri="{FF2B5EF4-FFF2-40B4-BE49-F238E27FC236}">
                    <a16:creationId xmlns:a16="http://schemas.microsoft.com/office/drawing/2014/main" id="{FB13B040-76BC-4E9C-867C-5D6D976CB8A8}"/>
                  </a:ext>
                </a:extLst>
              </p:cNvPr>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EC67BA6-0DB1-4CBD-ADC1-3AA6CD41D563}"/>
                  </a:ext>
                </a:extLst>
              </p:cNvPr>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71998468-0065-46BB-886B-7435BEAF4C19}"/>
                </a:ext>
              </a:extLst>
            </p:cNvPr>
            <p:cNvGrpSpPr>
              <a:grpSpLocks noChangeAspect="1"/>
            </p:cNvGrpSpPr>
            <p:nvPr/>
          </p:nvGrpSpPr>
          <p:grpSpPr>
            <a:xfrm>
              <a:off x="6408025" y="2137172"/>
              <a:ext cx="1291827" cy="1291827"/>
              <a:chOff x="1382807" y="174388"/>
              <a:chExt cx="3025589" cy="3025588"/>
            </a:xfrm>
          </p:grpSpPr>
          <p:sp>
            <p:nvSpPr>
              <p:cNvPr id="39" name="Rectangle 38">
                <a:extLst>
                  <a:ext uri="{FF2B5EF4-FFF2-40B4-BE49-F238E27FC236}">
                    <a16:creationId xmlns:a16="http://schemas.microsoft.com/office/drawing/2014/main" id="{7A8179D5-DCB5-4624-9DAD-3FB3CB353B80}"/>
                  </a:ext>
                </a:extLst>
              </p:cNvPr>
              <p:cNvSpPr/>
              <p:nvPr/>
            </p:nvSpPr>
            <p:spPr>
              <a:xfrm>
                <a:off x="1382807" y="174388"/>
                <a:ext cx="3025588" cy="3025588"/>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0C319F22-A458-411E-A474-E33ABABA42CD}"/>
                  </a:ext>
                </a:extLst>
              </p:cNvPr>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 name="Freeform 13">
                <a:extLst>
                  <a:ext uri="{FF2B5EF4-FFF2-40B4-BE49-F238E27FC236}">
                    <a16:creationId xmlns:a16="http://schemas.microsoft.com/office/drawing/2014/main" id="{2BA50B7A-44D1-463E-AE42-9CB0DBBD50EC}"/>
                  </a:ext>
                </a:extLst>
              </p:cNvPr>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45" name="矩形 5">
            <a:extLst>
              <a:ext uri="{FF2B5EF4-FFF2-40B4-BE49-F238E27FC236}">
                <a16:creationId xmlns:a16="http://schemas.microsoft.com/office/drawing/2014/main" id="{A221FDE3-14A2-4975-9068-80BBBFCB2022}"/>
              </a:ext>
            </a:extLst>
          </p:cNvPr>
          <p:cNvSpPr/>
          <p:nvPr/>
        </p:nvSpPr>
        <p:spPr>
          <a:xfrm>
            <a:off x="3921045" y="2515158"/>
            <a:ext cx="2355963" cy="92333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altLang="zh-CN" sz="54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HANK</a:t>
            </a:r>
            <a:endParaRPr kumimoji="0" lang="zh-CN" altLang="en-US" sz="54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sp>
        <p:nvSpPr>
          <p:cNvPr id="46" name="矩形 5">
            <a:extLst>
              <a:ext uri="{FF2B5EF4-FFF2-40B4-BE49-F238E27FC236}">
                <a16:creationId xmlns:a16="http://schemas.microsoft.com/office/drawing/2014/main" id="{FAB581CC-AB01-4B3E-AC5B-9EB46A1818CD}"/>
              </a:ext>
            </a:extLst>
          </p:cNvPr>
          <p:cNvSpPr/>
          <p:nvPr/>
        </p:nvSpPr>
        <p:spPr>
          <a:xfrm>
            <a:off x="8156690" y="2515158"/>
            <a:ext cx="1430421" cy="92333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altLang="zh-CN" sz="5400" dirty="0">
                <a:solidFill>
                  <a:prstClr val="black">
                    <a:lumMod val="75000"/>
                    <a:lumOff val="25000"/>
                  </a:prstClr>
                </a:solidFill>
                <a:effectLst>
                  <a:outerShdw blurRad="38100" dist="38100" dir="2700000" algn="tl">
                    <a:srgbClr val="000000">
                      <a:alpha val="43137"/>
                    </a:srgbClr>
                  </a:outerShdw>
                </a:effectLst>
                <a:cs typeface="+mn-ea"/>
                <a:sym typeface="+mn-lt"/>
              </a:rPr>
              <a:t>OU</a:t>
            </a:r>
            <a:endParaRPr kumimoji="0" lang="zh-CN" altLang="en-US" sz="54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sp>
        <p:nvSpPr>
          <p:cNvPr id="14" name="Slide Number Placeholder 6">
            <a:extLst>
              <a:ext uri="{FF2B5EF4-FFF2-40B4-BE49-F238E27FC236}">
                <a16:creationId xmlns:a16="http://schemas.microsoft.com/office/drawing/2014/main" id="{766A2421-82E8-4571-8873-A2754CFDA45C}"/>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26</a:t>
            </a:fld>
            <a:endParaRPr lang="en-US" sz="2000" dirty="0">
              <a:solidFill>
                <a:schemeClr val="tx1"/>
              </a:solidFill>
            </a:endParaRPr>
          </a:p>
        </p:txBody>
      </p:sp>
    </p:spTree>
    <p:custDataLst>
      <p:tags r:id="rId1"/>
    </p:custDataLst>
    <p:extLst>
      <p:ext uri="{BB962C8B-B14F-4D97-AF65-F5344CB8AC3E}">
        <p14:creationId xmlns:p14="http://schemas.microsoft.com/office/powerpoint/2010/main" val="20781611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p:cTn id="14" dur="500" fill="hold"/>
                                        <p:tgtEl>
                                          <p:spTgt spid="45"/>
                                        </p:tgtEl>
                                        <p:attrNameLst>
                                          <p:attrName>ppt_w</p:attrName>
                                        </p:attrNameLst>
                                      </p:cBhvr>
                                      <p:tavLst>
                                        <p:tav tm="0">
                                          <p:val>
                                            <p:fltVal val="0"/>
                                          </p:val>
                                        </p:tav>
                                        <p:tav tm="100000">
                                          <p:val>
                                            <p:strVal val="#ppt_w"/>
                                          </p:val>
                                        </p:tav>
                                      </p:tavLst>
                                    </p:anim>
                                    <p:anim calcmode="lin" valueType="num">
                                      <p:cBhvr>
                                        <p:cTn id="15" dur="500" fill="hold"/>
                                        <p:tgtEl>
                                          <p:spTgt spid="45"/>
                                        </p:tgtEl>
                                        <p:attrNameLst>
                                          <p:attrName>ppt_h</p:attrName>
                                        </p:attrNameLst>
                                      </p:cBhvr>
                                      <p:tavLst>
                                        <p:tav tm="0">
                                          <p:val>
                                            <p:fltVal val="0"/>
                                          </p:val>
                                        </p:tav>
                                        <p:tav tm="100000">
                                          <p:val>
                                            <p:strVal val="#ppt_h"/>
                                          </p:val>
                                        </p:tav>
                                      </p:tavLst>
                                    </p:anim>
                                    <p:animEffect transition="in" filter="fade">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5" y="426428"/>
            <a:ext cx="3588319" cy="523220"/>
            <a:chOff x="343866" y="286438"/>
            <a:chExt cx="3832453"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3167006"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Literature Survey</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3</a:t>
            </a:fld>
            <a:endParaRPr lang="en-US" sz="2000" dirty="0">
              <a:solidFill>
                <a:schemeClr val="tx1"/>
              </a:solidFill>
            </a:endParaRPr>
          </a:p>
        </p:txBody>
      </p:sp>
      <p:graphicFrame>
        <p:nvGraphicFramePr>
          <p:cNvPr id="2" name="Table 2">
            <a:extLst>
              <a:ext uri="{FF2B5EF4-FFF2-40B4-BE49-F238E27FC236}">
                <a16:creationId xmlns:a16="http://schemas.microsoft.com/office/drawing/2014/main" id="{A1DA68A3-B00F-19EC-0BAF-72C3DE12BCF2}"/>
              </a:ext>
            </a:extLst>
          </p:cNvPr>
          <p:cNvGraphicFramePr>
            <a:graphicFrameLocks noGrp="1"/>
          </p:cNvGraphicFramePr>
          <p:nvPr>
            <p:extLst>
              <p:ext uri="{D42A27DB-BD31-4B8C-83A1-F6EECF244321}">
                <p14:modId xmlns:p14="http://schemas.microsoft.com/office/powerpoint/2010/main" val="1202251996"/>
              </p:ext>
            </p:extLst>
          </p:nvPr>
        </p:nvGraphicFramePr>
        <p:xfrm>
          <a:off x="839416" y="1260138"/>
          <a:ext cx="10513168" cy="4852240"/>
        </p:xfrm>
        <a:graphic>
          <a:graphicData uri="http://schemas.openxmlformats.org/drawingml/2006/table">
            <a:tbl>
              <a:tblPr firstRow="1" bandRow="1">
                <a:tableStyleId>{5C22544A-7EE6-4342-B048-85BDC9FD1C3A}</a:tableStyleId>
              </a:tblPr>
              <a:tblGrid>
                <a:gridCol w="5332767">
                  <a:extLst>
                    <a:ext uri="{9D8B030D-6E8A-4147-A177-3AD203B41FA5}">
                      <a16:colId xmlns:a16="http://schemas.microsoft.com/office/drawing/2014/main" val="1978714153"/>
                    </a:ext>
                  </a:extLst>
                </a:gridCol>
                <a:gridCol w="5180401">
                  <a:extLst>
                    <a:ext uri="{9D8B030D-6E8A-4147-A177-3AD203B41FA5}">
                      <a16:colId xmlns:a16="http://schemas.microsoft.com/office/drawing/2014/main" val="3579140051"/>
                    </a:ext>
                  </a:extLst>
                </a:gridCol>
              </a:tblGrid>
              <a:tr h="583717">
                <a:tc>
                  <a:txBody>
                    <a:bodyPr/>
                    <a:lstStyle/>
                    <a:p>
                      <a:pPr algn="ctr"/>
                      <a:r>
                        <a:rPr lang="en-IN" sz="2200" b="0" dirty="0">
                          <a:solidFill>
                            <a:schemeClr val="tx1"/>
                          </a:solidFill>
                        </a:rPr>
                        <a:t>TITLE</a:t>
                      </a:r>
                    </a:p>
                  </a:txBody>
                  <a:tcPr/>
                </a:tc>
                <a:tc>
                  <a:txBody>
                    <a:bodyPr/>
                    <a:lstStyle/>
                    <a:p>
                      <a:pPr algn="ctr"/>
                      <a:r>
                        <a:rPr lang="en-IN" sz="2200" b="0" dirty="0">
                          <a:solidFill>
                            <a:schemeClr val="tx1"/>
                          </a:solidFill>
                        </a:rPr>
                        <a:t>DESCRIPTION</a:t>
                      </a:r>
                    </a:p>
                  </a:txBody>
                  <a:tcPr/>
                </a:tc>
                <a:extLst>
                  <a:ext uri="{0D108BD9-81ED-4DB2-BD59-A6C34878D82A}">
                    <a16:rowId xmlns:a16="http://schemas.microsoft.com/office/drawing/2014/main" val="1167060630"/>
                  </a:ext>
                </a:extLst>
              </a:tr>
              <a:tr h="1978096">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Calibri" panose="020F0502020204030204" pitchFamily="34" charset="0"/>
                          <a:ea typeface="+mn-ea"/>
                          <a:cs typeface="Calibri" panose="020F0502020204030204" pitchFamily="34" charset="0"/>
                        </a:rPr>
                        <a:t>Azaria, Asaph, Ariel </a:t>
                      </a:r>
                      <a:r>
                        <a:rPr lang="en-US" sz="1800" b="1" kern="1200" dirty="0" err="1">
                          <a:solidFill>
                            <a:schemeClr val="dk1"/>
                          </a:solidFill>
                          <a:effectLst/>
                          <a:latin typeface="Calibri" panose="020F0502020204030204" pitchFamily="34" charset="0"/>
                          <a:ea typeface="+mn-ea"/>
                          <a:cs typeface="Calibri" panose="020F0502020204030204" pitchFamily="34" charset="0"/>
                        </a:rPr>
                        <a:t>Ekblaw</a:t>
                      </a:r>
                      <a:r>
                        <a:rPr lang="en-US" sz="1800" b="1" kern="1200" dirty="0">
                          <a:solidFill>
                            <a:schemeClr val="dk1"/>
                          </a:solidFill>
                          <a:effectLst/>
                          <a:latin typeface="Calibri" panose="020F0502020204030204" pitchFamily="34" charset="0"/>
                          <a:ea typeface="+mn-ea"/>
                          <a:cs typeface="Calibri" panose="020F0502020204030204" pitchFamily="34" charset="0"/>
                        </a:rPr>
                        <a:t>, Thiago Vieira, and Andrew Lippman</a:t>
                      </a:r>
                      <a:r>
                        <a:rPr lang="en-US" sz="1800" kern="1200" dirty="0">
                          <a:solidFill>
                            <a:schemeClr val="dk1"/>
                          </a:solidFill>
                          <a:effectLst/>
                          <a:latin typeface="Calibri" panose="020F0502020204030204" pitchFamily="34" charset="0"/>
                          <a:ea typeface="+mn-ea"/>
                          <a:cs typeface="Calibri" panose="020F0502020204030204" pitchFamily="34" charset="0"/>
                        </a:rPr>
                        <a:t>. "</a:t>
                      </a:r>
                      <a:r>
                        <a:rPr lang="en-US" sz="1800" kern="1200" dirty="0" err="1">
                          <a:solidFill>
                            <a:schemeClr val="dk1"/>
                          </a:solidFill>
                          <a:effectLst/>
                          <a:latin typeface="Calibri" panose="020F0502020204030204" pitchFamily="34" charset="0"/>
                          <a:ea typeface="+mn-ea"/>
                          <a:cs typeface="Calibri" panose="020F0502020204030204" pitchFamily="34" charset="0"/>
                        </a:rPr>
                        <a:t>MedRec</a:t>
                      </a:r>
                      <a:r>
                        <a:rPr lang="en-US" sz="1800" kern="1200" dirty="0">
                          <a:solidFill>
                            <a:schemeClr val="dk1"/>
                          </a:solidFill>
                          <a:effectLst/>
                          <a:latin typeface="Calibri" panose="020F0502020204030204" pitchFamily="34" charset="0"/>
                          <a:ea typeface="+mn-ea"/>
                          <a:cs typeface="Calibri" panose="020F0502020204030204" pitchFamily="34" charset="0"/>
                        </a:rPr>
                        <a:t>: Using Blockchain for Medical Data Access and Permission Management." In Open and Big Data (OBD), International Conference on, pp. 25-30. IEEE, 2016.</a:t>
                      </a:r>
                      <a:endParaRPr lang="en-IN" sz="1800" kern="1200" dirty="0">
                        <a:solidFill>
                          <a:schemeClr val="dk1"/>
                        </a:solidFill>
                        <a:effectLst/>
                        <a:latin typeface="Calibri" panose="020F0502020204030204" pitchFamily="34" charset="0"/>
                        <a:ea typeface="+mn-ea"/>
                        <a:cs typeface="Calibri" panose="020F0502020204030204" pitchFamily="34" charset="0"/>
                      </a:endParaRPr>
                    </a:p>
                    <a:p>
                      <a:endParaRPr lang="en-IN" sz="1800" dirty="0">
                        <a:latin typeface="Calibri" panose="020F0502020204030204" pitchFamily="34" charset="0"/>
                        <a:cs typeface="Calibri" panose="020F0502020204030204" pitchFamily="34"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Calibri" panose="020F0502020204030204" pitchFamily="34" charset="0"/>
                          <a:ea typeface="+mn-ea"/>
                          <a:cs typeface="Calibri" panose="020F0502020204030204" pitchFamily="34" charset="0"/>
                        </a:rPr>
                        <a:t>In this paper they have used the technique but for different use case which we have taken it as an inspiration for us all on the momentum for the development of the p2p based voting decentralized system. </a:t>
                      </a:r>
                      <a:endParaRPr lang="en-IN" sz="1800" kern="1200" dirty="0">
                        <a:solidFill>
                          <a:schemeClr val="dk1"/>
                        </a:solidFill>
                        <a:effectLst/>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151309038"/>
                  </a:ext>
                </a:extLst>
              </a:tr>
              <a:tr h="2290427">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Calibri" panose="020F0502020204030204" pitchFamily="34" charset="0"/>
                          <a:ea typeface="+mn-ea"/>
                          <a:cs typeface="Calibri" panose="020F0502020204030204" pitchFamily="34" charset="0"/>
                        </a:rPr>
                        <a:t>Nakamoto Satoshi</a:t>
                      </a:r>
                      <a:r>
                        <a:rPr lang="en-US" sz="1800" kern="1200" dirty="0">
                          <a:solidFill>
                            <a:schemeClr val="dk1"/>
                          </a:solidFill>
                          <a:effectLst/>
                          <a:latin typeface="Calibri" panose="020F0502020204030204" pitchFamily="34" charset="0"/>
                          <a:ea typeface="+mn-ea"/>
                          <a:cs typeface="Calibri" panose="020F0502020204030204" pitchFamily="34" charset="0"/>
                        </a:rPr>
                        <a:t>, inventing bitcoin, implementing the first blockchain, deploying the first decentralized digital currency “A Peer-to-Peer Electronic Cash System” original 20 March 2014.</a:t>
                      </a:r>
                      <a:endParaRPr lang="en-IN" sz="1800" kern="1200" dirty="0">
                        <a:solidFill>
                          <a:schemeClr val="dk1"/>
                        </a:solidFill>
                        <a:effectLst/>
                        <a:latin typeface="Calibri" panose="020F0502020204030204" pitchFamily="34" charset="0"/>
                        <a:ea typeface="+mn-ea"/>
                        <a:cs typeface="Calibri" panose="020F0502020204030204" pitchFamily="34" charset="0"/>
                      </a:endParaRPr>
                    </a:p>
                    <a:p>
                      <a:endParaRPr lang="en-IN" sz="1800" dirty="0">
                        <a:latin typeface="Calibri" panose="020F0502020204030204" pitchFamily="34" charset="0"/>
                        <a:cs typeface="Calibri" panose="020F0502020204030204" pitchFamily="34" charset="0"/>
                      </a:endParaRPr>
                    </a:p>
                  </a:txBody>
                  <a:tcPr/>
                </a:tc>
                <a:tc>
                  <a:txBody>
                    <a:bodyPr/>
                    <a:lstStyle/>
                    <a:p>
                      <a:pPr algn="just"/>
                      <a:r>
                        <a:rPr lang="en-US" sz="1800" kern="1200" dirty="0">
                          <a:solidFill>
                            <a:schemeClr val="dk1"/>
                          </a:solidFill>
                          <a:effectLst/>
                          <a:latin typeface="Calibri" panose="020F0502020204030204" pitchFamily="34" charset="0"/>
                          <a:ea typeface="+mn-ea"/>
                          <a:cs typeface="Calibri" panose="020F0502020204030204" pitchFamily="34" charset="0"/>
                        </a:rPr>
                        <a:t>There were at least 4 (four) important problems raised in this election i.e., the problem of logistics distribution, the duration of the ballot counting that is too long, the inconsistent regulation of vote counting, and the error in votes recapitulation. Blockchain technology can be a solution to deal with those problems. </a:t>
                      </a:r>
                      <a:endParaRPr lang="en-IN" sz="1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33968921"/>
                  </a:ext>
                </a:extLst>
              </a:tr>
            </a:tbl>
          </a:graphicData>
        </a:graphic>
      </p:graphicFrame>
    </p:spTree>
    <p:custDataLst>
      <p:tags r:id="rId1"/>
    </p:custDataLst>
    <p:extLst>
      <p:ext uri="{BB962C8B-B14F-4D97-AF65-F5344CB8AC3E}">
        <p14:creationId xmlns:p14="http://schemas.microsoft.com/office/powerpoint/2010/main" val="296199819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4</a:t>
            </a:fld>
            <a:endParaRPr lang="en-US" sz="2000" dirty="0">
              <a:solidFill>
                <a:schemeClr val="tx1"/>
              </a:solidFill>
            </a:endParaRPr>
          </a:p>
        </p:txBody>
      </p:sp>
      <p:sp>
        <p:nvSpPr>
          <p:cNvPr id="10" name="TextBox 81">
            <a:extLst>
              <a:ext uri="{FF2B5EF4-FFF2-40B4-BE49-F238E27FC236}">
                <a16:creationId xmlns:a16="http://schemas.microsoft.com/office/drawing/2014/main" id="{B060CF3C-3A82-4FD0-A495-9B4AEFBE40E6}"/>
              </a:ext>
            </a:extLst>
          </p:cNvPr>
          <p:cNvSpPr txBox="1"/>
          <p:nvPr/>
        </p:nvSpPr>
        <p:spPr>
          <a:xfrm>
            <a:off x="857469" y="1025496"/>
            <a:ext cx="10507383" cy="511819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sz="2200" dirty="0">
                <a:latin typeface="Calibri" panose="020F0502020204030204" pitchFamily="34" charset="0"/>
                <a:cs typeface="Calibri" panose="020F0502020204030204" pitchFamily="34" charset="0"/>
              </a:rPr>
              <a:t>Many elections conducted on electronic voting machines are hand-counted, and many jurisdictions that use lever voting machines tally absentee ballots by hand. </a:t>
            </a:r>
          </a:p>
          <a:p>
            <a:pPr marL="342900" indent="-342900" algn="just">
              <a:lnSpc>
                <a:spcPct val="150000"/>
              </a:lnSpc>
              <a:buFont typeface="Arial" panose="020B0604020202020204" pitchFamily="34" charset="0"/>
              <a:buChar char="•"/>
            </a:pPr>
            <a:r>
              <a:rPr lang="en-IN" sz="2200" dirty="0">
                <a:latin typeface="Calibri" panose="020F0502020204030204" pitchFamily="34" charset="0"/>
                <a:cs typeface="Calibri" panose="020F0502020204030204" pitchFamily="34" charset="0"/>
              </a:rPr>
              <a:t>These devices are not meant to endure a long time, they must be serviced on a regular basis by only trained mechanics. Apart from equipment maintenance issues, there has also been a problem with only a small fraction of individuals voting.</a:t>
            </a:r>
          </a:p>
          <a:p>
            <a:pPr marL="342900" indent="-342900" algn="just">
              <a:lnSpc>
                <a:spcPct val="150000"/>
              </a:lnSpc>
              <a:buFont typeface="Arial" panose="020B0604020202020204" pitchFamily="34" charset="0"/>
              <a:buChar char="•"/>
            </a:pPr>
            <a:r>
              <a:rPr lang="en-IN" sz="2200" dirty="0">
                <a:latin typeface="Calibri" panose="020F0502020204030204" pitchFamily="34" charset="0"/>
                <a:cs typeface="Calibri" panose="020F0502020204030204" pitchFamily="34" charset="0"/>
              </a:rPr>
              <a:t>For verification, most present E-voting applications rely on government-issued information, which is not the most effective means of authentication and it is also difficult to keep it secure. There is also the possibility of casting multiple ballots. To tackle these challenges, we've implemented a decentralised database and a smart contract in our </a:t>
            </a:r>
            <a:r>
              <a:rPr lang="en-IN" sz="2200" dirty="0" err="1">
                <a:latin typeface="Calibri" panose="020F0502020204030204" pitchFamily="34" charset="0"/>
                <a:cs typeface="Calibri" panose="020F0502020204030204" pitchFamily="34" charset="0"/>
              </a:rPr>
              <a:t>dApp</a:t>
            </a:r>
            <a:r>
              <a:rPr lang="en-IN" sz="2200" dirty="0">
                <a:latin typeface="Calibri" panose="020F0502020204030204" pitchFamily="34" charset="0"/>
                <a:cs typeface="Calibri" panose="020F0502020204030204" pitchFamily="34" charset="0"/>
              </a:rPr>
              <a:t>, which stops voters from casting duplicate votes.</a:t>
            </a:r>
          </a:p>
        </p:txBody>
      </p:sp>
      <p:grpSp>
        <p:nvGrpSpPr>
          <p:cNvPr id="11" name="组合 3">
            <a:extLst>
              <a:ext uri="{FF2B5EF4-FFF2-40B4-BE49-F238E27FC236}">
                <a16:creationId xmlns:a16="http://schemas.microsoft.com/office/drawing/2014/main" id="{751803B3-27E5-461E-A717-C4530E73BBF1}"/>
              </a:ext>
            </a:extLst>
          </p:cNvPr>
          <p:cNvGrpSpPr/>
          <p:nvPr/>
        </p:nvGrpSpPr>
        <p:grpSpPr>
          <a:xfrm>
            <a:off x="563464" y="426428"/>
            <a:ext cx="3948360" cy="523220"/>
            <a:chOff x="343866" y="286438"/>
            <a:chExt cx="4134029" cy="547823"/>
          </a:xfrm>
        </p:grpSpPr>
        <p:grpSp>
          <p:nvGrpSpPr>
            <p:cNvPr id="12" name="组合 4">
              <a:extLst>
                <a:ext uri="{FF2B5EF4-FFF2-40B4-BE49-F238E27FC236}">
                  <a16:creationId xmlns:a16="http://schemas.microsoft.com/office/drawing/2014/main" id="{78DC8CDA-A141-42F3-BC34-D6669146A981}"/>
                </a:ext>
              </a:extLst>
            </p:cNvPr>
            <p:cNvGrpSpPr/>
            <p:nvPr/>
          </p:nvGrpSpPr>
          <p:grpSpPr>
            <a:xfrm>
              <a:off x="343866" y="395552"/>
              <a:ext cx="570906" cy="401052"/>
              <a:chOff x="496854" y="386577"/>
              <a:chExt cx="754884" cy="530293"/>
            </a:xfrm>
          </p:grpSpPr>
          <p:sp>
            <p:nvSpPr>
              <p:cNvPr id="14" name="矩形: 圆角 6">
                <a:extLst>
                  <a:ext uri="{FF2B5EF4-FFF2-40B4-BE49-F238E27FC236}">
                    <a16:creationId xmlns:a16="http://schemas.microsoft.com/office/drawing/2014/main" id="{8477A5FF-EC2F-47AE-B1F5-F30A9CFD8ADC}"/>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5" name="矩形: 圆角 7">
                <a:extLst>
                  <a:ext uri="{FF2B5EF4-FFF2-40B4-BE49-F238E27FC236}">
                    <a16:creationId xmlns:a16="http://schemas.microsoft.com/office/drawing/2014/main" id="{A01A841F-FF9A-40DA-A945-8947824598C8}"/>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13" name="矩形 5">
              <a:extLst>
                <a:ext uri="{FF2B5EF4-FFF2-40B4-BE49-F238E27FC236}">
                  <a16:creationId xmlns:a16="http://schemas.microsoft.com/office/drawing/2014/main" id="{5ACA2967-4A96-45D2-8064-8A5A4D3C8244}"/>
                </a:ext>
              </a:extLst>
            </p:cNvPr>
            <p:cNvSpPr/>
            <p:nvPr/>
          </p:nvSpPr>
          <p:spPr>
            <a:xfrm>
              <a:off x="1009313" y="286438"/>
              <a:ext cx="3468582"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Problem Statement</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Tree>
    <p:custDataLst>
      <p:tags r:id="rId1"/>
    </p:custDataLst>
    <p:extLst>
      <p:ext uri="{BB962C8B-B14F-4D97-AF65-F5344CB8AC3E}">
        <p14:creationId xmlns:p14="http://schemas.microsoft.com/office/powerpoint/2010/main" val="336314076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barn(inVertical)">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barn(inVertical)">
                                      <p:cBhvr>
                                        <p:cTn id="19" dur="500"/>
                                        <p:tgtEl>
                                          <p:spTgt spid="1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barn(inVertical)">
                                      <p:cBhvr>
                                        <p:cTn id="24"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5</a:t>
            </a:fld>
            <a:endParaRPr lang="en-US" sz="2000" dirty="0">
              <a:solidFill>
                <a:schemeClr val="tx1"/>
              </a:solidFill>
            </a:endParaRPr>
          </a:p>
        </p:txBody>
      </p:sp>
      <p:sp>
        <p:nvSpPr>
          <p:cNvPr id="10" name="TextBox 81">
            <a:extLst>
              <a:ext uri="{FF2B5EF4-FFF2-40B4-BE49-F238E27FC236}">
                <a16:creationId xmlns:a16="http://schemas.microsoft.com/office/drawing/2014/main" id="{B060CF3C-3A82-4FD0-A495-9B4AEFBE40E6}"/>
              </a:ext>
            </a:extLst>
          </p:cNvPr>
          <p:cNvSpPr txBox="1"/>
          <p:nvPr/>
        </p:nvSpPr>
        <p:spPr>
          <a:xfrm>
            <a:off x="1025850" y="989433"/>
            <a:ext cx="10507383" cy="2071208"/>
          </a:xfrm>
          <a:prstGeom prst="rect">
            <a:avLst/>
          </a:prstGeom>
          <a:noFill/>
        </p:spPr>
        <p:txBody>
          <a:bodyPr wrap="square" rtlCol="0">
            <a:spAutoFit/>
          </a:bodyPr>
          <a:lstStyle/>
          <a:p>
            <a:pPr algn="just">
              <a:lnSpc>
                <a:spcPct val="150000"/>
              </a:lnSpc>
            </a:pPr>
            <a:r>
              <a:rPr lang="en-US" sz="2200" dirty="0">
                <a:latin typeface="Calibri" panose="020F0502020204030204" pitchFamily="34" charset="0"/>
                <a:cs typeface="Calibri" panose="020F0502020204030204" pitchFamily="34" charset="0"/>
              </a:rPr>
              <a:t>For an election process to take place, the existing blockchain voting system comprises three phases: authentication, voting, and counting. Where several users' authentication and voting can be done in concurrently, and the counting phase begins only after the voting phase is completed.</a:t>
            </a:r>
            <a:endParaRPr lang="en-IN" sz="2200" dirty="0">
              <a:latin typeface="Calibri" panose="020F0502020204030204" pitchFamily="34" charset="0"/>
              <a:cs typeface="Calibri" panose="020F0502020204030204" pitchFamily="34" charset="0"/>
            </a:endParaRPr>
          </a:p>
        </p:txBody>
      </p:sp>
      <p:grpSp>
        <p:nvGrpSpPr>
          <p:cNvPr id="11" name="组合 3">
            <a:extLst>
              <a:ext uri="{FF2B5EF4-FFF2-40B4-BE49-F238E27FC236}">
                <a16:creationId xmlns:a16="http://schemas.microsoft.com/office/drawing/2014/main" id="{751803B3-27E5-461E-A717-C4530E73BBF1}"/>
              </a:ext>
            </a:extLst>
          </p:cNvPr>
          <p:cNvGrpSpPr/>
          <p:nvPr/>
        </p:nvGrpSpPr>
        <p:grpSpPr>
          <a:xfrm>
            <a:off x="563464" y="426428"/>
            <a:ext cx="3876352" cy="523220"/>
            <a:chOff x="343866" y="286438"/>
            <a:chExt cx="4058635" cy="547823"/>
          </a:xfrm>
        </p:grpSpPr>
        <p:grpSp>
          <p:nvGrpSpPr>
            <p:cNvPr id="12" name="组合 4">
              <a:extLst>
                <a:ext uri="{FF2B5EF4-FFF2-40B4-BE49-F238E27FC236}">
                  <a16:creationId xmlns:a16="http://schemas.microsoft.com/office/drawing/2014/main" id="{78DC8CDA-A141-42F3-BC34-D6669146A981}"/>
                </a:ext>
              </a:extLst>
            </p:cNvPr>
            <p:cNvGrpSpPr/>
            <p:nvPr/>
          </p:nvGrpSpPr>
          <p:grpSpPr>
            <a:xfrm>
              <a:off x="343866" y="395552"/>
              <a:ext cx="570906" cy="401052"/>
              <a:chOff x="496854" y="386577"/>
              <a:chExt cx="754884" cy="530293"/>
            </a:xfrm>
          </p:grpSpPr>
          <p:sp>
            <p:nvSpPr>
              <p:cNvPr id="14" name="矩形: 圆角 6">
                <a:extLst>
                  <a:ext uri="{FF2B5EF4-FFF2-40B4-BE49-F238E27FC236}">
                    <a16:creationId xmlns:a16="http://schemas.microsoft.com/office/drawing/2014/main" id="{8477A5FF-EC2F-47AE-B1F5-F30A9CFD8ADC}"/>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5" name="矩形: 圆角 7">
                <a:extLst>
                  <a:ext uri="{FF2B5EF4-FFF2-40B4-BE49-F238E27FC236}">
                    <a16:creationId xmlns:a16="http://schemas.microsoft.com/office/drawing/2014/main" id="{A01A841F-FF9A-40DA-A945-8947824598C8}"/>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13" name="矩形 5">
              <a:extLst>
                <a:ext uri="{FF2B5EF4-FFF2-40B4-BE49-F238E27FC236}">
                  <a16:creationId xmlns:a16="http://schemas.microsoft.com/office/drawing/2014/main" id="{5ACA2967-4A96-45D2-8064-8A5A4D3C8244}"/>
                </a:ext>
              </a:extLst>
            </p:cNvPr>
            <p:cNvSpPr/>
            <p:nvPr/>
          </p:nvSpPr>
          <p:spPr>
            <a:xfrm>
              <a:off x="1009313" y="286438"/>
              <a:ext cx="3393188"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Existing System</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grpSp>
        <p:nvGrpSpPr>
          <p:cNvPr id="16" name="组合 3">
            <a:extLst>
              <a:ext uri="{FF2B5EF4-FFF2-40B4-BE49-F238E27FC236}">
                <a16:creationId xmlns:a16="http://schemas.microsoft.com/office/drawing/2014/main" id="{426F2597-5810-DC4C-E3BD-F4D2A35A561B}"/>
              </a:ext>
            </a:extLst>
          </p:cNvPr>
          <p:cNvGrpSpPr/>
          <p:nvPr/>
        </p:nvGrpSpPr>
        <p:grpSpPr>
          <a:xfrm>
            <a:off x="646359" y="3274139"/>
            <a:ext cx="3523635" cy="523220"/>
            <a:chOff x="343866" y="286438"/>
            <a:chExt cx="3689332" cy="547823"/>
          </a:xfrm>
        </p:grpSpPr>
        <p:grpSp>
          <p:nvGrpSpPr>
            <p:cNvPr id="17" name="组合 4">
              <a:extLst>
                <a:ext uri="{FF2B5EF4-FFF2-40B4-BE49-F238E27FC236}">
                  <a16:creationId xmlns:a16="http://schemas.microsoft.com/office/drawing/2014/main" id="{640627CF-A20E-984A-4C8E-EDB1E9F2BFEC}"/>
                </a:ext>
              </a:extLst>
            </p:cNvPr>
            <p:cNvGrpSpPr/>
            <p:nvPr/>
          </p:nvGrpSpPr>
          <p:grpSpPr>
            <a:xfrm>
              <a:off x="343866" y="395552"/>
              <a:ext cx="570906" cy="401052"/>
              <a:chOff x="496854" y="386577"/>
              <a:chExt cx="754884" cy="530293"/>
            </a:xfrm>
          </p:grpSpPr>
          <p:sp>
            <p:nvSpPr>
              <p:cNvPr id="19" name="矩形: 圆角 6">
                <a:extLst>
                  <a:ext uri="{FF2B5EF4-FFF2-40B4-BE49-F238E27FC236}">
                    <a16:creationId xmlns:a16="http://schemas.microsoft.com/office/drawing/2014/main" id="{151A022E-97F2-6DB2-2B16-92913FBB591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0" name="矩形: 圆角 7">
                <a:extLst>
                  <a:ext uri="{FF2B5EF4-FFF2-40B4-BE49-F238E27FC236}">
                    <a16:creationId xmlns:a16="http://schemas.microsoft.com/office/drawing/2014/main" id="{3A18EBFA-9191-D71E-FAB0-EB19F74041CC}"/>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18" name="矩形 5">
              <a:extLst>
                <a:ext uri="{FF2B5EF4-FFF2-40B4-BE49-F238E27FC236}">
                  <a16:creationId xmlns:a16="http://schemas.microsoft.com/office/drawing/2014/main" id="{3035C701-7E61-5299-BA1E-2A473DF309D3}"/>
                </a:ext>
              </a:extLst>
            </p:cNvPr>
            <p:cNvSpPr/>
            <p:nvPr/>
          </p:nvSpPr>
          <p:spPr>
            <a:xfrm>
              <a:off x="1009313" y="286438"/>
              <a:ext cx="3023885"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Proposed</a:t>
              </a:r>
              <a:r>
                <a:rPr kumimoji="0" lang="en-US"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 System</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21" name="TextBox 81">
            <a:extLst>
              <a:ext uri="{FF2B5EF4-FFF2-40B4-BE49-F238E27FC236}">
                <a16:creationId xmlns:a16="http://schemas.microsoft.com/office/drawing/2014/main" id="{1B6D9A24-3189-4C24-8A30-34CAFE66EF96}"/>
              </a:ext>
            </a:extLst>
          </p:cNvPr>
          <p:cNvSpPr txBox="1"/>
          <p:nvPr/>
        </p:nvSpPr>
        <p:spPr>
          <a:xfrm>
            <a:off x="1025850" y="3797359"/>
            <a:ext cx="10507383" cy="2569358"/>
          </a:xfrm>
          <a:prstGeom prst="rect">
            <a:avLst/>
          </a:prstGeom>
          <a:noFill/>
        </p:spPr>
        <p:txBody>
          <a:bodyPr wrap="square" rtlCol="0">
            <a:spAutoFit/>
          </a:bodyPr>
          <a:lstStyle/>
          <a:p>
            <a:pPr algn="just">
              <a:lnSpc>
                <a:spcPct val="150000"/>
              </a:lnSpc>
            </a:pPr>
            <a:r>
              <a:rPr lang="en-US" sz="2200" dirty="0">
                <a:latin typeface="Calibri" panose="020F0502020204030204" pitchFamily="34" charset="0"/>
                <a:cs typeface="Calibri" panose="020F0502020204030204" pitchFamily="34" charset="0"/>
              </a:rPr>
              <a:t>In the proposed system, the authentication phase will be predefined, and the voting and result phases will be run simultaneously, allowing the proposed system to realize the main notion of openly showing live results to each and every voter. The web application in the proposed system is also built utilizing the React8 framework, which makes the system scalable.</a:t>
            </a:r>
            <a:endParaRPr lang="en-IN" sz="2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034936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barn(inVertical)">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1">
                                            <p:txEl>
                                              <p:pRg st="0" end="0"/>
                                            </p:txEl>
                                          </p:spTgt>
                                        </p:tgtEl>
                                        <p:attrNameLst>
                                          <p:attrName>style.visibility</p:attrName>
                                        </p:attrNameLst>
                                      </p:cBhvr>
                                      <p:to>
                                        <p:strVal val="visible"/>
                                      </p:to>
                                    </p:set>
                                    <p:animEffect transition="in" filter="barn(inVertical)">
                                      <p:cBhvr>
                                        <p:cTn id="2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5100488" cy="523220"/>
            <a:chOff x="343866" y="286438"/>
            <a:chExt cx="5340335"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4674888"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Development Environment</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6</a:t>
            </a:fld>
            <a:endParaRPr lang="en-US" sz="2000" dirty="0">
              <a:solidFill>
                <a:schemeClr val="tx1"/>
              </a:solidFill>
            </a:endParaRPr>
          </a:p>
        </p:txBody>
      </p:sp>
      <p:sp>
        <p:nvSpPr>
          <p:cNvPr id="10" name="TextBox 81">
            <a:extLst>
              <a:ext uri="{FF2B5EF4-FFF2-40B4-BE49-F238E27FC236}">
                <a16:creationId xmlns:a16="http://schemas.microsoft.com/office/drawing/2014/main" id="{B060CF3C-3A82-4FD0-A495-9B4AEFBE40E6}"/>
              </a:ext>
            </a:extLst>
          </p:cNvPr>
          <p:cNvSpPr txBox="1"/>
          <p:nvPr/>
        </p:nvSpPr>
        <p:spPr>
          <a:xfrm>
            <a:off x="1312155" y="2008675"/>
            <a:ext cx="10507383" cy="1429622"/>
          </a:xfrm>
          <a:prstGeom prst="rect">
            <a:avLst/>
          </a:prstGeom>
          <a:noFill/>
        </p:spPr>
        <p:txBody>
          <a:bodyPr wrap="square" rtlCol="0">
            <a:spAutoFit/>
          </a:bodyPr>
          <a:lstStyle/>
          <a:p>
            <a:pPr>
              <a:lnSpc>
                <a:spcPct val="150000"/>
              </a:lnSpc>
            </a:pPr>
            <a:r>
              <a:rPr lang="en-US" sz="2000" b="1" dirty="0">
                <a:latin typeface="Calibri" panose="020F0502020204030204" pitchFamily="34" charset="0"/>
                <a:cs typeface="Calibri" panose="020F0502020204030204" pitchFamily="34" charset="0"/>
              </a:rPr>
              <a:t>Processor	: </a:t>
            </a:r>
            <a:r>
              <a:rPr lang="en-US" sz="2000" dirty="0">
                <a:latin typeface="Calibri" panose="020F0502020204030204" pitchFamily="34" charset="0"/>
                <a:cs typeface="Calibri" panose="020F0502020204030204" pitchFamily="34" charset="0"/>
              </a:rPr>
              <a:t>Pentium Dual Core 2.00GHZ or above</a:t>
            </a:r>
            <a:endParaRPr lang="en-IN" sz="2000" dirty="0">
              <a:latin typeface="Calibri" panose="020F0502020204030204" pitchFamily="34" charset="0"/>
              <a:cs typeface="Calibri" panose="020F0502020204030204" pitchFamily="34" charset="0"/>
            </a:endParaRPr>
          </a:p>
          <a:p>
            <a:pPr>
              <a:lnSpc>
                <a:spcPct val="150000"/>
              </a:lnSpc>
            </a:pPr>
            <a:r>
              <a:rPr lang="en-US" sz="2000" b="1" dirty="0">
                <a:latin typeface="Calibri" panose="020F0502020204030204" pitchFamily="34" charset="0"/>
                <a:cs typeface="Calibri" panose="020F0502020204030204" pitchFamily="34" charset="0"/>
              </a:rPr>
              <a:t>Hard disk	: </a:t>
            </a:r>
            <a:r>
              <a:rPr lang="en-US" sz="2000" dirty="0">
                <a:latin typeface="Calibri" panose="020F0502020204030204" pitchFamily="34" charset="0"/>
                <a:cs typeface="Calibri" panose="020F0502020204030204" pitchFamily="34" charset="0"/>
              </a:rPr>
              <a:t>10 GB or above</a:t>
            </a:r>
            <a:endParaRPr lang="en-IN" sz="2000" dirty="0">
              <a:latin typeface="Calibri" panose="020F0502020204030204" pitchFamily="34" charset="0"/>
              <a:cs typeface="Calibri" panose="020F0502020204030204" pitchFamily="34" charset="0"/>
            </a:endParaRPr>
          </a:p>
          <a:p>
            <a:pPr>
              <a:lnSpc>
                <a:spcPct val="150000"/>
              </a:lnSpc>
            </a:pPr>
            <a:r>
              <a:rPr lang="en-US" sz="2000" b="1" dirty="0">
                <a:latin typeface="Calibri" panose="020F0502020204030204" pitchFamily="34" charset="0"/>
                <a:cs typeface="Calibri" panose="020F0502020204030204" pitchFamily="34" charset="0"/>
              </a:rPr>
              <a:t>RAM		:</a:t>
            </a:r>
            <a:r>
              <a:rPr lang="en-US" sz="2000" dirty="0">
                <a:latin typeface="Calibri" panose="020F0502020204030204" pitchFamily="34" charset="0"/>
                <a:cs typeface="Calibri" panose="020F0502020204030204" pitchFamily="34" charset="0"/>
              </a:rPr>
              <a:t> 2GB (minimum)</a:t>
            </a:r>
            <a:endParaRPr lang="en-IN" sz="2000" dirty="0">
              <a:latin typeface="Calibri" panose="020F0502020204030204" pitchFamily="34" charset="0"/>
              <a:cs typeface="Calibri" panose="020F0502020204030204" pitchFamily="34" charset="0"/>
            </a:endParaRPr>
          </a:p>
        </p:txBody>
      </p:sp>
      <p:grpSp>
        <p:nvGrpSpPr>
          <p:cNvPr id="11" name="组合 34">
            <a:extLst>
              <a:ext uri="{FF2B5EF4-FFF2-40B4-BE49-F238E27FC236}">
                <a16:creationId xmlns:a16="http://schemas.microsoft.com/office/drawing/2014/main" id="{272638F3-ED12-488B-A909-77530FBEDD83}"/>
              </a:ext>
            </a:extLst>
          </p:cNvPr>
          <p:cNvGrpSpPr/>
          <p:nvPr/>
        </p:nvGrpSpPr>
        <p:grpSpPr>
          <a:xfrm>
            <a:off x="1199024" y="1408355"/>
            <a:ext cx="3180779" cy="469174"/>
            <a:chOff x="625364" y="5591240"/>
            <a:chExt cx="854045" cy="365272"/>
          </a:xfrm>
        </p:grpSpPr>
        <p:sp>
          <p:nvSpPr>
            <p:cNvPr id="12" name="矩形: 圆角 35">
              <a:extLst>
                <a:ext uri="{FF2B5EF4-FFF2-40B4-BE49-F238E27FC236}">
                  <a16:creationId xmlns:a16="http://schemas.microsoft.com/office/drawing/2014/main" id="{0D203CFC-686C-4510-93A7-0AAE2FB29CF6}"/>
                </a:ext>
              </a:extLst>
            </p:cNvPr>
            <p:cNvSpPr/>
            <p:nvPr/>
          </p:nvSpPr>
          <p:spPr>
            <a:xfrm>
              <a:off x="625364" y="5591240"/>
              <a:ext cx="854045"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13" name="文本框 36">
              <a:extLst>
                <a:ext uri="{FF2B5EF4-FFF2-40B4-BE49-F238E27FC236}">
                  <a16:creationId xmlns:a16="http://schemas.microsoft.com/office/drawing/2014/main" id="{1290735D-3A50-4301-9894-94D3D3E0A4B0}"/>
                </a:ext>
              </a:extLst>
            </p:cNvPr>
            <p:cNvSpPr txBox="1"/>
            <p:nvPr/>
          </p:nvSpPr>
          <p:spPr>
            <a:xfrm>
              <a:off x="655740" y="5625002"/>
              <a:ext cx="793293" cy="287541"/>
            </a:xfrm>
            <a:prstGeom prst="rect">
              <a:avLst/>
            </a:prstGeom>
            <a:noFill/>
          </p:spPr>
          <p:txBody>
            <a:bodyPr wrap="square" rtlCol="0">
              <a:spAutoFit/>
            </a:bodyPr>
            <a:lstStyle/>
            <a:p>
              <a:r>
                <a:rPr lang="en-US" altLang="zh-CN" dirty="0">
                  <a:solidFill>
                    <a:schemeClr val="bg1"/>
                  </a:solidFill>
                  <a:effectLst>
                    <a:outerShdw blurRad="38100" dist="38100" dir="2700000" algn="tl">
                      <a:srgbClr val="000000">
                        <a:alpha val="43137"/>
                      </a:srgbClr>
                    </a:outerShdw>
                  </a:effectLst>
                  <a:cs typeface="+mn-ea"/>
                  <a:sym typeface="+mn-lt"/>
                </a:rPr>
                <a:t>HARDWARE REQUIREMENTS:</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sp>
        <p:nvSpPr>
          <p:cNvPr id="17" name="TextBox 81">
            <a:extLst>
              <a:ext uri="{FF2B5EF4-FFF2-40B4-BE49-F238E27FC236}">
                <a16:creationId xmlns:a16="http://schemas.microsoft.com/office/drawing/2014/main" id="{9F764532-CF5B-2D87-18D1-DBC049C7BCE1}"/>
              </a:ext>
            </a:extLst>
          </p:cNvPr>
          <p:cNvSpPr txBox="1"/>
          <p:nvPr/>
        </p:nvSpPr>
        <p:spPr>
          <a:xfrm>
            <a:off x="1312155" y="4370699"/>
            <a:ext cx="10507383" cy="1891287"/>
          </a:xfrm>
          <a:prstGeom prst="rect">
            <a:avLst/>
          </a:prstGeom>
          <a:noFill/>
        </p:spPr>
        <p:txBody>
          <a:bodyPr wrap="square" rtlCol="0">
            <a:spAutoFit/>
          </a:bodyPr>
          <a:lstStyle/>
          <a:p>
            <a:pPr>
              <a:lnSpc>
                <a:spcPct val="150000"/>
              </a:lnSpc>
            </a:pPr>
            <a:r>
              <a:rPr lang="en-US" sz="2000" b="1" dirty="0">
                <a:latin typeface="Calibri" panose="020F0502020204030204" pitchFamily="34" charset="0"/>
                <a:cs typeface="Calibri" panose="020F0502020204030204" pitchFamily="34" charset="0"/>
              </a:rPr>
              <a:t>OS		: </a:t>
            </a:r>
            <a:r>
              <a:rPr lang="en-US" sz="2000" dirty="0">
                <a:latin typeface="Calibri" panose="020F0502020204030204" pitchFamily="34" charset="0"/>
                <a:cs typeface="Calibri" panose="020F0502020204030204" pitchFamily="34" charset="0"/>
              </a:rPr>
              <a:t>Windows 7 or above</a:t>
            </a:r>
            <a:endParaRPr lang="en-IN" sz="2000" dirty="0">
              <a:latin typeface="Calibri" panose="020F0502020204030204" pitchFamily="34" charset="0"/>
              <a:cs typeface="Calibri" panose="020F0502020204030204" pitchFamily="34" charset="0"/>
            </a:endParaRPr>
          </a:p>
          <a:p>
            <a:pPr>
              <a:lnSpc>
                <a:spcPct val="150000"/>
              </a:lnSpc>
            </a:pPr>
            <a:r>
              <a:rPr lang="en-US" sz="2000" b="1" dirty="0">
                <a:latin typeface="Calibri" panose="020F0502020204030204" pitchFamily="34" charset="0"/>
                <a:cs typeface="Calibri" panose="020F0502020204030204" pitchFamily="34" charset="0"/>
              </a:rPr>
              <a:t>IDE		:</a:t>
            </a:r>
            <a:r>
              <a:rPr lang="en-US" sz="2000" dirty="0">
                <a:latin typeface="Calibri" panose="020F0502020204030204" pitchFamily="34" charset="0"/>
                <a:cs typeface="Calibri" panose="020F0502020204030204" pitchFamily="34" charset="0"/>
              </a:rPr>
              <a:t> Visual Studio Code</a:t>
            </a:r>
            <a:endParaRPr lang="en-IN" sz="2000" dirty="0">
              <a:latin typeface="Calibri" panose="020F0502020204030204" pitchFamily="34" charset="0"/>
              <a:cs typeface="Calibri" panose="020F0502020204030204" pitchFamily="34" charset="0"/>
            </a:endParaRPr>
          </a:p>
          <a:p>
            <a:pPr>
              <a:lnSpc>
                <a:spcPct val="150000"/>
              </a:lnSpc>
            </a:pPr>
            <a:r>
              <a:rPr lang="en-US" sz="2000" b="1" dirty="0">
                <a:latin typeface="Calibri" panose="020F0502020204030204" pitchFamily="34" charset="0"/>
                <a:cs typeface="Calibri" panose="020F0502020204030204" pitchFamily="34" charset="0"/>
              </a:rPr>
              <a:t>Backend		: </a:t>
            </a:r>
            <a:r>
              <a:rPr lang="en-US" sz="2000" dirty="0">
                <a:latin typeface="Calibri" panose="020F0502020204030204" pitchFamily="34" charset="0"/>
                <a:cs typeface="Calibri" panose="020F0502020204030204" pitchFamily="34" charset="0"/>
              </a:rPr>
              <a:t>Node </a:t>
            </a:r>
            <a:r>
              <a:rPr lang="en-US" sz="2000" dirty="0" err="1">
                <a:latin typeface="Calibri" panose="020F0502020204030204" pitchFamily="34" charset="0"/>
                <a:cs typeface="Calibri" panose="020F0502020204030204" pitchFamily="34" charset="0"/>
              </a:rPr>
              <a:t>Js</a:t>
            </a:r>
            <a:r>
              <a:rPr lang="en-US" sz="2000" dirty="0">
                <a:latin typeface="Calibri" panose="020F0502020204030204" pitchFamily="34" charset="0"/>
                <a:cs typeface="Calibri" panose="020F0502020204030204" pitchFamily="34" charset="0"/>
              </a:rPr>
              <a:t>, Solidity</a:t>
            </a:r>
            <a:endParaRPr lang="en-IN" sz="2000" dirty="0">
              <a:latin typeface="Calibri" panose="020F0502020204030204" pitchFamily="34" charset="0"/>
              <a:cs typeface="Calibri" panose="020F0502020204030204" pitchFamily="34" charset="0"/>
            </a:endParaRPr>
          </a:p>
          <a:p>
            <a:pPr>
              <a:lnSpc>
                <a:spcPct val="150000"/>
              </a:lnSpc>
            </a:pPr>
            <a:r>
              <a:rPr lang="en-US" sz="2000" b="1" dirty="0">
                <a:latin typeface="Calibri" panose="020F0502020204030204" pitchFamily="34" charset="0"/>
                <a:cs typeface="Calibri" panose="020F0502020204030204" pitchFamily="34" charset="0"/>
              </a:rPr>
              <a:t>Frontend	:</a:t>
            </a:r>
            <a:r>
              <a:rPr lang="en-US" sz="2000" dirty="0">
                <a:latin typeface="Calibri" panose="020F0502020204030204" pitchFamily="34" charset="0"/>
                <a:cs typeface="Calibri" panose="020F0502020204030204" pitchFamily="34" charset="0"/>
              </a:rPr>
              <a:t> React</a:t>
            </a:r>
            <a:endParaRPr lang="en-IN" sz="2000" dirty="0">
              <a:latin typeface="Calibri" panose="020F0502020204030204" pitchFamily="34" charset="0"/>
              <a:cs typeface="Calibri" panose="020F0502020204030204" pitchFamily="34" charset="0"/>
            </a:endParaRPr>
          </a:p>
        </p:txBody>
      </p:sp>
      <p:grpSp>
        <p:nvGrpSpPr>
          <p:cNvPr id="21" name="组合 34">
            <a:extLst>
              <a:ext uri="{FF2B5EF4-FFF2-40B4-BE49-F238E27FC236}">
                <a16:creationId xmlns:a16="http://schemas.microsoft.com/office/drawing/2014/main" id="{30C51434-4357-A42D-F084-A699FFF9A4CF}"/>
              </a:ext>
            </a:extLst>
          </p:cNvPr>
          <p:cNvGrpSpPr/>
          <p:nvPr/>
        </p:nvGrpSpPr>
        <p:grpSpPr>
          <a:xfrm>
            <a:off x="1199024" y="3815873"/>
            <a:ext cx="3180779" cy="469174"/>
            <a:chOff x="625364" y="5591240"/>
            <a:chExt cx="854045" cy="365272"/>
          </a:xfrm>
        </p:grpSpPr>
        <p:sp>
          <p:nvSpPr>
            <p:cNvPr id="22" name="矩形: 圆角 35">
              <a:extLst>
                <a:ext uri="{FF2B5EF4-FFF2-40B4-BE49-F238E27FC236}">
                  <a16:creationId xmlns:a16="http://schemas.microsoft.com/office/drawing/2014/main" id="{E26B6765-B862-493E-9D81-02147DCAE742}"/>
                </a:ext>
              </a:extLst>
            </p:cNvPr>
            <p:cNvSpPr/>
            <p:nvPr/>
          </p:nvSpPr>
          <p:spPr>
            <a:xfrm>
              <a:off x="625364" y="5591240"/>
              <a:ext cx="854045" cy="365272"/>
            </a:xfrm>
            <a:prstGeom prst="roundRect">
              <a:avLst>
                <a:gd name="adj" fmla="val 50000"/>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sp>
          <p:nvSpPr>
            <p:cNvPr id="23" name="文本框 36">
              <a:extLst>
                <a:ext uri="{FF2B5EF4-FFF2-40B4-BE49-F238E27FC236}">
                  <a16:creationId xmlns:a16="http://schemas.microsoft.com/office/drawing/2014/main" id="{5C25EE62-8872-2577-C4BE-45338B0E0C59}"/>
                </a:ext>
              </a:extLst>
            </p:cNvPr>
            <p:cNvSpPr txBox="1"/>
            <p:nvPr/>
          </p:nvSpPr>
          <p:spPr>
            <a:xfrm>
              <a:off x="655740" y="5625002"/>
              <a:ext cx="793293" cy="287541"/>
            </a:xfrm>
            <a:prstGeom prst="rect">
              <a:avLst/>
            </a:prstGeom>
            <a:noFill/>
          </p:spPr>
          <p:txBody>
            <a:bodyPr wrap="square" rtlCol="0">
              <a:spAutoFit/>
            </a:bodyPr>
            <a:lstStyle/>
            <a:p>
              <a:r>
                <a:rPr lang="en-US" altLang="zh-CN" dirty="0">
                  <a:solidFill>
                    <a:schemeClr val="bg1"/>
                  </a:solidFill>
                  <a:effectLst>
                    <a:outerShdw blurRad="38100" dist="38100" dir="2700000" algn="tl">
                      <a:srgbClr val="000000">
                        <a:alpha val="43137"/>
                      </a:srgbClr>
                    </a:outerShdw>
                  </a:effectLst>
                  <a:cs typeface="+mn-ea"/>
                  <a:sym typeface="+mn-lt"/>
                </a:rPr>
                <a:t>SOFTWARE REQUIREMENTS:</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spTree>
    <p:custDataLst>
      <p:tags r:id="rId1"/>
    </p:custDataLst>
    <p:extLst>
      <p:ext uri="{BB962C8B-B14F-4D97-AF65-F5344CB8AC3E}">
        <p14:creationId xmlns:p14="http://schemas.microsoft.com/office/powerpoint/2010/main" val="3477054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barn(inVertical)">
                                      <p:cBhvr>
                                        <p:cTn id="21" dur="5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barn(inVertical)">
                                      <p:cBhvr>
                                        <p:cTn id="26" dur="500"/>
                                        <p:tgtEl>
                                          <p:spTgt spid="10">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barn(inVertical)">
                                      <p:cBhvr>
                                        <p:cTn id="31" dur="500"/>
                                        <p:tgtEl>
                                          <p:spTgt spid="10">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animEffect transition="in" filter="barn(inVertical)">
                                      <p:cBhvr>
                                        <p:cTn id="43" dur="500"/>
                                        <p:tgtEl>
                                          <p:spTgt spid="17">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17">
                                            <p:txEl>
                                              <p:pRg st="1" end="1"/>
                                            </p:txEl>
                                          </p:spTgt>
                                        </p:tgtEl>
                                        <p:attrNameLst>
                                          <p:attrName>style.visibility</p:attrName>
                                        </p:attrNameLst>
                                      </p:cBhvr>
                                      <p:to>
                                        <p:strVal val="visible"/>
                                      </p:to>
                                    </p:set>
                                    <p:animEffect transition="in" filter="barn(inVertical)">
                                      <p:cBhvr>
                                        <p:cTn id="48" dur="500"/>
                                        <p:tgtEl>
                                          <p:spTgt spid="17">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17">
                                            <p:txEl>
                                              <p:pRg st="2" end="2"/>
                                            </p:txEl>
                                          </p:spTgt>
                                        </p:tgtEl>
                                        <p:attrNameLst>
                                          <p:attrName>style.visibility</p:attrName>
                                        </p:attrNameLst>
                                      </p:cBhvr>
                                      <p:to>
                                        <p:strVal val="visible"/>
                                      </p:to>
                                    </p:set>
                                    <p:animEffect transition="in" filter="barn(inVertical)">
                                      <p:cBhvr>
                                        <p:cTn id="53" dur="500"/>
                                        <p:tgtEl>
                                          <p:spTgt spid="17">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17">
                                            <p:txEl>
                                              <p:pRg st="3" end="3"/>
                                            </p:txEl>
                                          </p:spTgt>
                                        </p:tgtEl>
                                        <p:attrNameLst>
                                          <p:attrName>style.visibility</p:attrName>
                                        </p:attrNameLst>
                                      </p:cBhvr>
                                      <p:to>
                                        <p:strVal val="visible"/>
                                      </p:to>
                                    </p:set>
                                    <p:animEffect transition="in" filter="barn(inVertical)">
                                      <p:cBhvr>
                                        <p:cTn id="58"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4236392" cy="523220"/>
            <a:chOff x="343866" y="286438"/>
            <a:chExt cx="4435605"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3770158"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System Architecture</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7</a:t>
            </a:fld>
            <a:endParaRPr lang="en-US" sz="2000" dirty="0">
              <a:solidFill>
                <a:schemeClr val="tx1"/>
              </a:solidFill>
            </a:endParaRPr>
          </a:p>
        </p:txBody>
      </p:sp>
      <p:pic>
        <p:nvPicPr>
          <p:cNvPr id="11" name="Picture 10">
            <a:extLst>
              <a:ext uri="{FF2B5EF4-FFF2-40B4-BE49-F238E27FC236}">
                <a16:creationId xmlns:a16="http://schemas.microsoft.com/office/drawing/2014/main" id="{F2490DAA-A9AF-C5DE-03A5-CA4D2D55A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484" y="1435818"/>
            <a:ext cx="9276004" cy="4873502"/>
          </a:xfrm>
          <a:prstGeom prst="rect">
            <a:avLst/>
          </a:prstGeom>
        </p:spPr>
      </p:pic>
    </p:spTree>
    <p:custDataLst>
      <p:tags r:id="rId1"/>
    </p:custDataLst>
    <p:extLst>
      <p:ext uri="{BB962C8B-B14F-4D97-AF65-F5344CB8AC3E}">
        <p14:creationId xmlns:p14="http://schemas.microsoft.com/office/powerpoint/2010/main" val="108753356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2580208" cy="523220"/>
            <a:chOff x="343866" y="286438"/>
            <a:chExt cx="2701540"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2036093"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Flow Chart</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8</a:t>
            </a:fld>
            <a:endParaRPr lang="en-US" sz="2000" dirty="0">
              <a:solidFill>
                <a:schemeClr val="tx1"/>
              </a:solidFill>
            </a:endParaRPr>
          </a:p>
        </p:txBody>
      </p:sp>
      <p:pic>
        <p:nvPicPr>
          <p:cNvPr id="35" name="Picture 34">
            <a:extLst>
              <a:ext uri="{FF2B5EF4-FFF2-40B4-BE49-F238E27FC236}">
                <a16:creationId xmlns:a16="http://schemas.microsoft.com/office/drawing/2014/main" id="{061240F3-9F63-8456-3131-6A9AEA444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024" y="1412776"/>
            <a:ext cx="9300428" cy="4896544"/>
          </a:xfrm>
          <a:prstGeom prst="rect">
            <a:avLst/>
          </a:prstGeom>
        </p:spPr>
      </p:pic>
    </p:spTree>
    <p:custDataLst>
      <p:tags r:id="rId1"/>
    </p:custDataLst>
    <p:extLst>
      <p:ext uri="{BB962C8B-B14F-4D97-AF65-F5344CB8AC3E}">
        <p14:creationId xmlns:p14="http://schemas.microsoft.com/office/powerpoint/2010/main" val="345449626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B6F6AE-D6F9-47B3-8DF4-118C93B2FAA7}"/>
              </a:ext>
            </a:extLst>
          </p:cNvPr>
          <p:cNvGrpSpPr/>
          <p:nvPr/>
        </p:nvGrpSpPr>
        <p:grpSpPr>
          <a:xfrm>
            <a:off x="563464" y="426428"/>
            <a:ext cx="2627226" cy="523220"/>
            <a:chOff x="343866" y="286438"/>
            <a:chExt cx="2750769" cy="547823"/>
          </a:xfrm>
        </p:grpSpPr>
        <p:grpSp>
          <p:nvGrpSpPr>
            <p:cNvPr id="5" name="组合 4">
              <a:extLst>
                <a:ext uri="{FF2B5EF4-FFF2-40B4-BE49-F238E27FC236}">
                  <a16:creationId xmlns:a16="http://schemas.microsoft.com/office/drawing/2014/main" id="{4727893B-C782-4066-8B19-C4AE43E5BCEE}"/>
                </a:ext>
              </a:extLst>
            </p:cNvPr>
            <p:cNvGrpSpPr/>
            <p:nvPr/>
          </p:nvGrpSpPr>
          <p:grpSpPr>
            <a:xfrm>
              <a:off x="343866" y="395552"/>
              <a:ext cx="570906" cy="401052"/>
              <a:chOff x="496854" y="386577"/>
              <a:chExt cx="754884" cy="530293"/>
            </a:xfrm>
          </p:grpSpPr>
          <p:sp>
            <p:nvSpPr>
              <p:cNvPr id="7" name="矩形: 圆角 6">
                <a:extLst>
                  <a:ext uri="{FF2B5EF4-FFF2-40B4-BE49-F238E27FC236}">
                    <a16:creationId xmlns:a16="http://schemas.microsoft.com/office/drawing/2014/main" id="{557C2FDE-4A32-491A-9B0C-BAF027D7F4D6}"/>
                  </a:ext>
                </a:extLst>
              </p:cNvPr>
              <p:cNvSpPr/>
              <p:nvPr/>
            </p:nvSpPr>
            <p:spPr>
              <a:xfrm rot="2700000">
                <a:off x="721445" y="386577"/>
                <a:ext cx="530293" cy="530293"/>
              </a:xfrm>
              <a:prstGeom prst="roundRect">
                <a:avLst/>
              </a:prstGeom>
              <a:noFill/>
              <a:ln w="25400">
                <a:solidFill>
                  <a:srgbClr val="033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矩形: 圆角 7">
                <a:extLst>
                  <a:ext uri="{FF2B5EF4-FFF2-40B4-BE49-F238E27FC236}">
                    <a16:creationId xmlns:a16="http://schemas.microsoft.com/office/drawing/2014/main" id="{44657D6C-935A-43C6-BE50-DC85877E0C3F}"/>
                  </a:ext>
                </a:extLst>
              </p:cNvPr>
              <p:cNvSpPr/>
              <p:nvPr/>
            </p:nvSpPr>
            <p:spPr>
              <a:xfrm rot="2700000">
                <a:off x="496854" y="386577"/>
                <a:ext cx="530293" cy="530293"/>
              </a:xfrm>
              <a:prstGeom prst="roundRect">
                <a:avLst/>
              </a:prstGeom>
              <a:solidFill>
                <a:srgbClr val="033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sp>
          <p:nvSpPr>
            <p:cNvPr id="6" name="矩形 5">
              <a:extLst>
                <a:ext uri="{FF2B5EF4-FFF2-40B4-BE49-F238E27FC236}">
                  <a16:creationId xmlns:a16="http://schemas.microsoft.com/office/drawing/2014/main" id="{2633C1E2-1B26-4F1C-8FAD-09D404707861}"/>
                </a:ext>
              </a:extLst>
            </p:cNvPr>
            <p:cNvSpPr/>
            <p:nvPr/>
          </p:nvSpPr>
          <p:spPr>
            <a:xfrm>
              <a:off x="1009313" y="286438"/>
              <a:ext cx="2085322" cy="54782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black">
                      <a:lumMod val="75000"/>
                      <a:lumOff val="25000"/>
                    </a:prstClr>
                  </a:solidFill>
                  <a:effectLst>
                    <a:outerShdw blurRad="38100" dist="38100" dir="2700000" algn="tl">
                      <a:srgbClr val="000000">
                        <a:alpha val="43137"/>
                      </a:srgbClr>
                    </a:outerShdw>
                  </a:effectLst>
                  <a:cs typeface="+mn-ea"/>
                  <a:sym typeface="+mn-lt"/>
                </a:rPr>
                <a:t>ER </a:t>
              </a:r>
              <a:r>
                <a:rPr kumimoji="0" lang="en-US" altLang="zh-CN"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rPr>
                <a:t>Diagram</a:t>
              </a:r>
              <a:endParaRPr kumimoji="0" lang="zh-CN" altLang="en-US" sz="2800" b="0"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cs typeface="+mn-ea"/>
                <a:sym typeface="+mn-lt"/>
              </a:endParaRPr>
            </a:p>
          </p:txBody>
        </p:sp>
      </p:grpSp>
      <p:sp>
        <p:nvSpPr>
          <p:cNvPr id="33" name="Rectangle 32">
            <a:extLst>
              <a:ext uri="{FF2B5EF4-FFF2-40B4-BE49-F238E27FC236}">
                <a16:creationId xmlns:a16="http://schemas.microsoft.com/office/drawing/2014/main" id="{2ECE7FAD-7819-43AD-A6CE-0ED4D52A6502}"/>
              </a:ext>
            </a:extLst>
          </p:cNvPr>
          <p:cNvSpPr/>
          <p:nvPr/>
        </p:nvSpPr>
        <p:spPr>
          <a:xfrm>
            <a:off x="149658" y="130629"/>
            <a:ext cx="11923006" cy="6596742"/>
          </a:xfrm>
          <a:prstGeom prst="rect">
            <a:avLst/>
          </a:prstGeom>
          <a:noFill/>
          <a:ln w="19050">
            <a:solidFill>
              <a:srgbClr val="40404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lide Number Placeholder 6">
            <a:extLst>
              <a:ext uri="{FF2B5EF4-FFF2-40B4-BE49-F238E27FC236}">
                <a16:creationId xmlns:a16="http://schemas.microsoft.com/office/drawing/2014/main" id="{3CB08941-83A0-4240-B3C4-2F05C06E082F}"/>
              </a:ext>
            </a:extLst>
          </p:cNvPr>
          <p:cNvSpPr>
            <a:spLocks noGrp="1"/>
          </p:cNvSpPr>
          <p:nvPr>
            <p:ph type="sldNum" sz="quarter" idx="12"/>
          </p:nvPr>
        </p:nvSpPr>
        <p:spPr>
          <a:xfrm>
            <a:off x="11208568" y="6237312"/>
            <a:ext cx="721296" cy="365125"/>
          </a:xfrm>
        </p:spPr>
        <p:txBody>
          <a:bodyPr vert="horz" lIns="91440" tIns="45720" rIns="91440" bIns="45720" rtlCol="0" anchor="ctr"/>
          <a:lstStyle/>
          <a:p>
            <a:pPr algn="ctr"/>
            <a:fld id="{FC1CF07D-8B3F-4D32-B059-0039CEA46DB1}" type="slidenum">
              <a:rPr lang="en-US" sz="2000">
                <a:solidFill>
                  <a:schemeClr val="tx1"/>
                </a:solidFill>
              </a:rPr>
              <a:pPr algn="ctr"/>
              <a:t>9</a:t>
            </a:fld>
            <a:endParaRPr lang="en-US" sz="2000" dirty="0">
              <a:solidFill>
                <a:schemeClr val="tx1"/>
              </a:solidFill>
            </a:endParaRPr>
          </a:p>
        </p:txBody>
      </p:sp>
      <p:sp>
        <p:nvSpPr>
          <p:cNvPr id="15" name="Rectangle 14">
            <a:extLst>
              <a:ext uri="{FF2B5EF4-FFF2-40B4-BE49-F238E27FC236}">
                <a16:creationId xmlns:a16="http://schemas.microsoft.com/office/drawing/2014/main" id="{DE02CFE4-0AE8-40DD-8989-D751BC3287CF}"/>
              </a:ext>
            </a:extLst>
          </p:cNvPr>
          <p:cNvSpPr/>
          <p:nvPr/>
        </p:nvSpPr>
        <p:spPr>
          <a:xfrm>
            <a:off x="1188060" y="1412776"/>
            <a:ext cx="9300428" cy="48965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8FDB6FDD-6183-4A94-BB84-7485B1E39BAD}"/>
              </a:ext>
            </a:extLst>
          </p:cNvPr>
          <p:cNvSpPr/>
          <p:nvPr/>
        </p:nvSpPr>
        <p:spPr>
          <a:xfrm>
            <a:off x="3442542" y="3347869"/>
            <a:ext cx="1433122"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User</a:t>
            </a:r>
            <a:endParaRPr lang="en-IN" dirty="0"/>
          </a:p>
        </p:txBody>
      </p:sp>
      <p:sp>
        <p:nvSpPr>
          <p:cNvPr id="17" name="Oval 16">
            <a:extLst>
              <a:ext uri="{FF2B5EF4-FFF2-40B4-BE49-F238E27FC236}">
                <a16:creationId xmlns:a16="http://schemas.microsoft.com/office/drawing/2014/main" id="{333D18BD-3DB4-4CE3-9538-475AEBB689CA}"/>
              </a:ext>
            </a:extLst>
          </p:cNvPr>
          <p:cNvSpPr/>
          <p:nvPr/>
        </p:nvSpPr>
        <p:spPr>
          <a:xfrm>
            <a:off x="1967443" y="2282254"/>
            <a:ext cx="1433122" cy="60248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Voter</a:t>
            </a:r>
            <a:r>
              <a:rPr lang="en-US" dirty="0">
                <a:ln w="0"/>
                <a:solidFill>
                  <a:schemeClr val="tx1"/>
                </a:solidFill>
                <a:effectLst>
                  <a:outerShdw blurRad="38100" dist="19050" dir="2700000" algn="tl" rotWithShape="0">
                    <a:schemeClr val="dk1">
                      <a:alpha val="40000"/>
                    </a:schemeClr>
                  </a:outerShdw>
                </a:effectLst>
              </a:rPr>
              <a:t> </a:t>
            </a:r>
            <a:r>
              <a:rPr lang="en-US" sz="1400" dirty="0">
                <a:ln w="0"/>
                <a:solidFill>
                  <a:schemeClr val="tx1"/>
                </a:solidFill>
                <a:effectLst>
                  <a:outerShdw blurRad="38100" dist="19050" dir="2700000" algn="tl" rotWithShape="0">
                    <a:schemeClr val="dk1">
                      <a:alpha val="40000"/>
                    </a:schemeClr>
                  </a:outerShdw>
                </a:effectLst>
              </a:rPr>
              <a:t>ID</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19" name="Oval 18">
            <a:extLst>
              <a:ext uri="{FF2B5EF4-FFF2-40B4-BE49-F238E27FC236}">
                <a16:creationId xmlns:a16="http://schemas.microsoft.com/office/drawing/2014/main" id="{35FED21C-7D94-48D9-A6C2-56D29F8058D7}"/>
              </a:ext>
            </a:extLst>
          </p:cNvPr>
          <p:cNvSpPr/>
          <p:nvPr/>
        </p:nvSpPr>
        <p:spPr>
          <a:xfrm>
            <a:off x="1410132" y="3050801"/>
            <a:ext cx="1433122" cy="64807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Name Info</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C29908A9-C2FE-48DE-80F9-CC8CA8B9C292}"/>
              </a:ext>
            </a:extLst>
          </p:cNvPr>
          <p:cNvSpPr/>
          <p:nvPr/>
        </p:nvSpPr>
        <p:spPr>
          <a:xfrm>
            <a:off x="1499908" y="3860757"/>
            <a:ext cx="1253570" cy="60248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Age</a:t>
            </a:r>
            <a:r>
              <a:rPr lang="en-US" dirty="0">
                <a:solidFill>
                  <a:schemeClr val="tx1"/>
                </a:solidFill>
              </a:rPr>
              <a:t> </a:t>
            </a:r>
            <a:r>
              <a:rPr lang="en-US" sz="1400" dirty="0">
                <a:solidFill>
                  <a:schemeClr val="tx1"/>
                </a:solidFill>
              </a:rPr>
              <a:t>Info</a:t>
            </a:r>
            <a:endParaRPr lang="en-IN" sz="1400" dirty="0">
              <a:solidFill>
                <a:schemeClr val="tx1"/>
              </a:solidFill>
            </a:endParaRPr>
          </a:p>
        </p:txBody>
      </p:sp>
      <p:sp>
        <p:nvSpPr>
          <p:cNvPr id="23" name="Oval 22">
            <a:extLst>
              <a:ext uri="{FF2B5EF4-FFF2-40B4-BE49-F238E27FC236}">
                <a16:creationId xmlns:a16="http://schemas.microsoft.com/office/drawing/2014/main" id="{045E3242-CF0D-49D0-A134-4BD86CAADBF2}"/>
              </a:ext>
            </a:extLst>
          </p:cNvPr>
          <p:cNvSpPr/>
          <p:nvPr/>
        </p:nvSpPr>
        <p:spPr>
          <a:xfrm>
            <a:off x="2009420" y="4625129"/>
            <a:ext cx="1433122" cy="7117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View Live Status</a:t>
            </a:r>
            <a:endParaRPr lang="en-IN" sz="1400" dirty="0"/>
          </a:p>
        </p:txBody>
      </p:sp>
      <p:sp>
        <p:nvSpPr>
          <p:cNvPr id="24" name="Diamond 23">
            <a:extLst>
              <a:ext uri="{FF2B5EF4-FFF2-40B4-BE49-F238E27FC236}">
                <a16:creationId xmlns:a16="http://schemas.microsoft.com/office/drawing/2014/main" id="{626EABF5-4861-43FF-99D9-3FE15C487D2D}"/>
              </a:ext>
            </a:extLst>
          </p:cNvPr>
          <p:cNvSpPr/>
          <p:nvPr/>
        </p:nvSpPr>
        <p:spPr>
          <a:xfrm>
            <a:off x="5469144" y="3347869"/>
            <a:ext cx="1091052" cy="968622"/>
          </a:xfrm>
          <a:prstGeom prst="diamond">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Vote</a:t>
            </a:r>
            <a:endParaRPr lang="en-IN" sz="1400" dirty="0"/>
          </a:p>
        </p:txBody>
      </p:sp>
      <p:sp>
        <p:nvSpPr>
          <p:cNvPr id="25" name="Rectangle 24">
            <a:extLst>
              <a:ext uri="{FF2B5EF4-FFF2-40B4-BE49-F238E27FC236}">
                <a16:creationId xmlns:a16="http://schemas.microsoft.com/office/drawing/2014/main" id="{6C570FDD-91B4-4296-8DE1-49BA54D0F935}"/>
              </a:ext>
            </a:extLst>
          </p:cNvPr>
          <p:cNvSpPr/>
          <p:nvPr/>
        </p:nvSpPr>
        <p:spPr>
          <a:xfrm>
            <a:off x="7130146" y="3347869"/>
            <a:ext cx="1512168"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Transparent Voting System</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2F0597C0-9B33-433B-B6AF-E56AEA971A51}"/>
              </a:ext>
            </a:extLst>
          </p:cNvPr>
          <p:cNvSpPr/>
          <p:nvPr/>
        </p:nvSpPr>
        <p:spPr>
          <a:xfrm>
            <a:off x="8328248" y="2153109"/>
            <a:ext cx="1152128" cy="70768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Reg ID</a:t>
            </a:r>
            <a:endParaRPr lang="en-IN" sz="1400" dirty="0"/>
          </a:p>
        </p:txBody>
      </p:sp>
      <p:sp>
        <p:nvSpPr>
          <p:cNvPr id="27" name="Oval 26">
            <a:extLst>
              <a:ext uri="{FF2B5EF4-FFF2-40B4-BE49-F238E27FC236}">
                <a16:creationId xmlns:a16="http://schemas.microsoft.com/office/drawing/2014/main" id="{55CEB4BB-03BC-47D4-A3EA-7651B368EF45}"/>
              </a:ext>
            </a:extLst>
          </p:cNvPr>
          <p:cNvSpPr/>
          <p:nvPr/>
        </p:nvSpPr>
        <p:spPr>
          <a:xfrm>
            <a:off x="9012324" y="2943336"/>
            <a:ext cx="1224136" cy="8640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Report No</a:t>
            </a:r>
            <a:endParaRPr lang="en-IN" sz="1400" dirty="0">
              <a:solidFill>
                <a:schemeClr val="tx1"/>
              </a:solidFill>
            </a:endParaRPr>
          </a:p>
        </p:txBody>
      </p:sp>
      <p:sp>
        <p:nvSpPr>
          <p:cNvPr id="28" name="Oval 27">
            <a:extLst>
              <a:ext uri="{FF2B5EF4-FFF2-40B4-BE49-F238E27FC236}">
                <a16:creationId xmlns:a16="http://schemas.microsoft.com/office/drawing/2014/main" id="{DB81A724-966E-4E13-BEB7-E71255AE3EA7}"/>
              </a:ext>
            </a:extLst>
          </p:cNvPr>
          <p:cNvSpPr/>
          <p:nvPr/>
        </p:nvSpPr>
        <p:spPr>
          <a:xfrm>
            <a:off x="9048328" y="3903735"/>
            <a:ext cx="1152127" cy="86026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Upload Vote in ballots</a:t>
            </a:r>
            <a:endParaRPr lang="en-IN" sz="1400" dirty="0">
              <a:solidFill>
                <a:schemeClr val="tx1"/>
              </a:solidFill>
            </a:endParaRPr>
          </a:p>
        </p:txBody>
      </p:sp>
      <p:sp>
        <p:nvSpPr>
          <p:cNvPr id="29" name="Oval 28">
            <a:extLst>
              <a:ext uri="{FF2B5EF4-FFF2-40B4-BE49-F238E27FC236}">
                <a16:creationId xmlns:a16="http://schemas.microsoft.com/office/drawing/2014/main" id="{5BEA80B1-627A-4F21-B688-F8133F2D2463}"/>
              </a:ext>
            </a:extLst>
          </p:cNvPr>
          <p:cNvSpPr/>
          <p:nvPr/>
        </p:nvSpPr>
        <p:spPr>
          <a:xfrm>
            <a:off x="8436260" y="4860302"/>
            <a:ext cx="1152127" cy="70768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Voter Name</a:t>
            </a:r>
            <a:endParaRPr lang="en-IN" sz="1400" dirty="0"/>
          </a:p>
        </p:txBody>
      </p:sp>
      <p:cxnSp>
        <p:nvCxnSpPr>
          <p:cNvPr id="9" name="Straight Connector 8">
            <a:extLst>
              <a:ext uri="{FF2B5EF4-FFF2-40B4-BE49-F238E27FC236}">
                <a16:creationId xmlns:a16="http://schemas.microsoft.com/office/drawing/2014/main" id="{BC73EAAE-BDFA-450A-8712-F938E8C3D8FD}"/>
              </a:ext>
            </a:extLst>
          </p:cNvPr>
          <p:cNvCxnSpPr>
            <a:cxnSpLocks/>
            <a:stCxn id="17" idx="5"/>
          </p:cNvCxnSpPr>
          <p:nvPr/>
        </p:nvCxnSpPr>
        <p:spPr>
          <a:xfrm>
            <a:off x="3190689" y="2796509"/>
            <a:ext cx="457039" cy="55136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993331D-07A3-4A06-B470-84B8CDFADFFC}"/>
              </a:ext>
            </a:extLst>
          </p:cNvPr>
          <p:cNvCxnSpPr>
            <a:stCxn id="19" idx="6"/>
          </p:cNvCxnSpPr>
          <p:nvPr/>
        </p:nvCxnSpPr>
        <p:spPr>
          <a:xfrm>
            <a:off x="2843254" y="3374837"/>
            <a:ext cx="599288" cy="251888"/>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47658673-1A2F-4B3E-B9A2-C9ECBFD4457C}"/>
              </a:ext>
            </a:extLst>
          </p:cNvPr>
          <p:cNvCxnSpPr>
            <a:stCxn id="21" idx="6"/>
            <a:endCxn id="16" idx="1"/>
          </p:cNvCxnSpPr>
          <p:nvPr/>
        </p:nvCxnSpPr>
        <p:spPr>
          <a:xfrm flipV="1">
            <a:off x="2753478" y="3805069"/>
            <a:ext cx="689064" cy="356932"/>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BE8FBE1E-04A5-4805-AA17-4E8200872FEE}"/>
              </a:ext>
            </a:extLst>
          </p:cNvPr>
          <p:cNvCxnSpPr>
            <a:cxnSpLocks/>
            <a:stCxn id="23" idx="7"/>
          </p:cNvCxnSpPr>
          <p:nvPr/>
        </p:nvCxnSpPr>
        <p:spPr>
          <a:xfrm flipV="1">
            <a:off x="3232666" y="4262269"/>
            <a:ext cx="559078" cy="467096"/>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CD8B1CDD-BCB6-4833-97EF-6F9F82B32FEE}"/>
              </a:ext>
            </a:extLst>
          </p:cNvPr>
          <p:cNvCxnSpPr>
            <a:cxnSpLocks/>
            <a:endCxn id="24" idx="1"/>
          </p:cNvCxnSpPr>
          <p:nvPr/>
        </p:nvCxnSpPr>
        <p:spPr>
          <a:xfrm>
            <a:off x="4872760" y="3832180"/>
            <a:ext cx="596384"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BF89D4C1-85CA-4ECA-9A5A-FE51CB326714}"/>
              </a:ext>
            </a:extLst>
          </p:cNvPr>
          <p:cNvCxnSpPr/>
          <p:nvPr/>
        </p:nvCxnSpPr>
        <p:spPr>
          <a:xfrm>
            <a:off x="6560196" y="3832180"/>
            <a:ext cx="559464" cy="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DAC2CD2-B36C-4CDD-92B3-F72C2B98F946}"/>
              </a:ext>
            </a:extLst>
          </p:cNvPr>
          <p:cNvCxnSpPr>
            <a:cxnSpLocks/>
            <a:endCxn id="26" idx="3"/>
          </p:cNvCxnSpPr>
          <p:nvPr/>
        </p:nvCxnSpPr>
        <p:spPr>
          <a:xfrm flipV="1">
            <a:off x="7968208" y="2757153"/>
            <a:ext cx="528765" cy="566765"/>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EA0ED2AB-73D6-431D-94F7-1C84BD35DF36}"/>
              </a:ext>
            </a:extLst>
          </p:cNvPr>
          <p:cNvCxnSpPr>
            <a:stCxn id="27" idx="2"/>
          </p:cNvCxnSpPr>
          <p:nvPr/>
        </p:nvCxnSpPr>
        <p:spPr>
          <a:xfrm flipH="1">
            <a:off x="8642314" y="3375384"/>
            <a:ext cx="370010" cy="251341"/>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E53AF885-2D35-420C-9A3C-F6721EC069DA}"/>
              </a:ext>
            </a:extLst>
          </p:cNvPr>
          <p:cNvCxnSpPr>
            <a:stCxn id="28" idx="2"/>
          </p:cNvCxnSpPr>
          <p:nvPr/>
        </p:nvCxnSpPr>
        <p:spPr>
          <a:xfrm flipH="1" flipV="1">
            <a:off x="8642314" y="3983535"/>
            <a:ext cx="406014" cy="350332"/>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07A70215-D215-4377-B388-7C5BEA3BEBBE}"/>
              </a:ext>
            </a:extLst>
          </p:cNvPr>
          <p:cNvCxnSpPr>
            <a:stCxn id="29" idx="1"/>
          </p:cNvCxnSpPr>
          <p:nvPr/>
        </p:nvCxnSpPr>
        <p:spPr>
          <a:xfrm flipH="1" flipV="1">
            <a:off x="7968208" y="4262269"/>
            <a:ext cx="636777" cy="701670"/>
          </a:xfrm>
          <a:prstGeom prst="line">
            <a:avLst/>
          </a:prstGeom>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2941367489"/>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2"/>
</p:tagLst>
</file>

<file path=ppt/tags/tag11.xml><?xml version="1.0" encoding="utf-8"?>
<p:tagLst xmlns:a="http://schemas.openxmlformats.org/drawingml/2006/main" xmlns:r="http://schemas.openxmlformats.org/officeDocument/2006/relationships" xmlns:p="http://schemas.openxmlformats.org/presentationml/2006/main">
  <p:tag name="TIMING" val="|0.2"/>
</p:tagLst>
</file>

<file path=ppt/tags/tag12.xml><?xml version="1.0" encoding="utf-8"?>
<p:tagLst xmlns:a="http://schemas.openxmlformats.org/drawingml/2006/main" xmlns:r="http://schemas.openxmlformats.org/officeDocument/2006/relationships" xmlns:p="http://schemas.openxmlformats.org/presentationml/2006/main">
  <p:tag name="TIMING" val="|0.2"/>
</p:tagLst>
</file>

<file path=ppt/tags/tag13.xml><?xml version="1.0" encoding="utf-8"?>
<p:tagLst xmlns:a="http://schemas.openxmlformats.org/drawingml/2006/main" xmlns:r="http://schemas.openxmlformats.org/officeDocument/2006/relationships" xmlns:p="http://schemas.openxmlformats.org/presentationml/2006/main">
  <p:tag name="TIMING" val="|0.2"/>
</p:tagLst>
</file>

<file path=ppt/tags/tag14.xml><?xml version="1.0" encoding="utf-8"?>
<p:tagLst xmlns:a="http://schemas.openxmlformats.org/drawingml/2006/main" xmlns:r="http://schemas.openxmlformats.org/officeDocument/2006/relationships" xmlns:p="http://schemas.openxmlformats.org/presentationml/2006/main">
  <p:tag name="TIMING" val="|0.2"/>
</p:tagLst>
</file>

<file path=ppt/tags/tag15.xml><?xml version="1.0" encoding="utf-8"?>
<p:tagLst xmlns:a="http://schemas.openxmlformats.org/drawingml/2006/main" xmlns:r="http://schemas.openxmlformats.org/officeDocument/2006/relationships" xmlns:p="http://schemas.openxmlformats.org/presentationml/2006/main">
  <p:tag name="TIMING" val="|0.2"/>
</p:tagLst>
</file>

<file path=ppt/tags/tag16.xml><?xml version="1.0" encoding="utf-8"?>
<p:tagLst xmlns:a="http://schemas.openxmlformats.org/drawingml/2006/main" xmlns:r="http://schemas.openxmlformats.org/officeDocument/2006/relationships" xmlns:p="http://schemas.openxmlformats.org/presentationml/2006/main">
  <p:tag name="TIMING" val="|0.2"/>
</p:tagLst>
</file>

<file path=ppt/tags/tag17.xml><?xml version="1.0" encoding="utf-8"?>
<p:tagLst xmlns:a="http://schemas.openxmlformats.org/drawingml/2006/main" xmlns:r="http://schemas.openxmlformats.org/officeDocument/2006/relationships" xmlns:p="http://schemas.openxmlformats.org/presentationml/2006/main">
  <p:tag name="TIMING" val="|0.2"/>
</p:tagLst>
</file>

<file path=ppt/tags/tag18.xml><?xml version="1.0" encoding="utf-8"?>
<p:tagLst xmlns:a="http://schemas.openxmlformats.org/drawingml/2006/main" xmlns:r="http://schemas.openxmlformats.org/officeDocument/2006/relationships" xmlns:p="http://schemas.openxmlformats.org/presentationml/2006/main">
  <p:tag name="TIMING" val="|0.2"/>
</p:tagLst>
</file>

<file path=ppt/tags/tag19.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2"/>
</p:tagLst>
</file>

<file path=ppt/tags/tag20.xml><?xml version="1.0" encoding="utf-8"?>
<p:tagLst xmlns:a="http://schemas.openxmlformats.org/drawingml/2006/main" xmlns:r="http://schemas.openxmlformats.org/officeDocument/2006/relationships" xmlns:p="http://schemas.openxmlformats.org/presentationml/2006/main">
  <p:tag name="TIMING" val="|0.2"/>
</p:tagLst>
</file>

<file path=ppt/tags/tag21.xml><?xml version="1.0" encoding="utf-8"?>
<p:tagLst xmlns:a="http://schemas.openxmlformats.org/drawingml/2006/main" xmlns:r="http://schemas.openxmlformats.org/officeDocument/2006/relationships" xmlns:p="http://schemas.openxmlformats.org/presentationml/2006/main">
  <p:tag name="TIMING" val="|0.2"/>
</p:tagLst>
</file>

<file path=ppt/tags/tag22.xml><?xml version="1.0" encoding="utf-8"?>
<p:tagLst xmlns:a="http://schemas.openxmlformats.org/drawingml/2006/main" xmlns:r="http://schemas.openxmlformats.org/officeDocument/2006/relationships" xmlns:p="http://schemas.openxmlformats.org/presentationml/2006/main">
  <p:tag name="TIMING" val="|0.2"/>
</p:tagLst>
</file>

<file path=ppt/tags/tag23.xml><?xml version="1.0" encoding="utf-8"?>
<p:tagLst xmlns:a="http://schemas.openxmlformats.org/drawingml/2006/main" xmlns:r="http://schemas.openxmlformats.org/officeDocument/2006/relationships" xmlns:p="http://schemas.openxmlformats.org/presentationml/2006/main">
  <p:tag name="TIMING" val="|0.2"/>
</p:tagLst>
</file>

<file path=ppt/tags/tag24.xml><?xml version="1.0" encoding="utf-8"?>
<p:tagLst xmlns:a="http://schemas.openxmlformats.org/drawingml/2006/main" xmlns:r="http://schemas.openxmlformats.org/officeDocument/2006/relationships" xmlns:p="http://schemas.openxmlformats.org/presentationml/2006/main">
  <p:tag name="TIMING" val="|0.2"/>
</p:tagLst>
</file>

<file path=ppt/tags/tag25.xml><?xml version="1.0" encoding="utf-8"?>
<p:tagLst xmlns:a="http://schemas.openxmlformats.org/drawingml/2006/main" xmlns:r="http://schemas.openxmlformats.org/officeDocument/2006/relationships" xmlns:p="http://schemas.openxmlformats.org/presentationml/2006/main">
  <p:tag name="TIMING" val="|0.2"/>
</p:tagLst>
</file>

<file path=ppt/tags/tag26.xml><?xml version="1.0" encoding="utf-8"?>
<p:tagLst xmlns:a="http://schemas.openxmlformats.org/drawingml/2006/main" xmlns:r="http://schemas.openxmlformats.org/officeDocument/2006/relationships" xmlns:p="http://schemas.openxmlformats.org/presentationml/2006/main">
  <p:tag name="TIMING" val="|0.2"/>
</p:tagLst>
</file>

<file path=ppt/tags/tag3.xml><?xml version="1.0" encoding="utf-8"?>
<p:tagLst xmlns:a="http://schemas.openxmlformats.org/drawingml/2006/main" xmlns:r="http://schemas.openxmlformats.org/officeDocument/2006/relationships" xmlns:p="http://schemas.openxmlformats.org/presentationml/2006/main">
  <p:tag name="TIMING" val="|0.2"/>
</p:tagLst>
</file>

<file path=ppt/tags/tag4.xml><?xml version="1.0" encoding="utf-8"?>
<p:tagLst xmlns:a="http://schemas.openxmlformats.org/drawingml/2006/main" xmlns:r="http://schemas.openxmlformats.org/officeDocument/2006/relationships" xmlns:p="http://schemas.openxmlformats.org/presentationml/2006/main">
  <p:tag name="TIMING" val="|0.2"/>
</p:tagLst>
</file>

<file path=ppt/tags/tag5.xml><?xml version="1.0" encoding="utf-8"?>
<p:tagLst xmlns:a="http://schemas.openxmlformats.org/drawingml/2006/main" xmlns:r="http://schemas.openxmlformats.org/officeDocument/2006/relationships" xmlns:p="http://schemas.openxmlformats.org/presentationml/2006/main">
  <p:tag name="TIMING" val="|0.2"/>
</p:tagLst>
</file>

<file path=ppt/tags/tag6.xml><?xml version="1.0" encoding="utf-8"?>
<p:tagLst xmlns:a="http://schemas.openxmlformats.org/drawingml/2006/main" xmlns:r="http://schemas.openxmlformats.org/officeDocument/2006/relationships" xmlns:p="http://schemas.openxmlformats.org/presentationml/2006/main">
  <p:tag name="TIMING" val="|0.2"/>
</p:tagLst>
</file>

<file path=ppt/tags/tag7.xml><?xml version="1.0" encoding="utf-8"?>
<p:tagLst xmlns:a="http://schemas.openxmlformats.org/drawingml/2006/main" xmlns:r="http://schemas.openxmlformats.org/officeDocument/2006/relationships" xmlns:p="http://schemas.openxmlformats.org/presentationml/2006/main">
  <p:tag name="TIMING" val="|0.2"/>
</p:tagLst>
</file>

<file path=ppt/tags/tag8.xml><?xml version="1.0" encoding="utf-8"?>
<p:tagLst xmlns:a="http://schemas.openxmlformats.org/drawingml/2006/main" xmlns:r="http://schemas.openxmlformats.org/officeDocument/2006/relationships" xmlns:p="http://schemas.openxmlformats.org/presentationml/2006/main">
  <p:tag name="TIMING" val="|0.2"/>
</p:tagLst>
</file>

<file path=ppt/tags/tag9.xml><?xml version="1.0" encoding="utf-8"?>
<p:tagLst xmlns:a="http://schemas.openxmlformats.org/drawingml/2006/main" xmlns:r="http://schemas.openxmlformats.org/officeDocument/2006/relationships" xmlns:p="http://schemas.openxmlformats.org/presentationml/2006/main">
  <p:tag name="TIMING" val="|0.2"/>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1339</TotalTime>
  <Words>1774</Words>
  <Application>Microsoft Office PowerPoint</Application>
  <PresentationFormat>Widescreen</PresentationFormat>
  <Paragraphs>216</Paragraphs>
  <Slides>26</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Calibri</vt:lpstr>
      <vt:lpstr>Tahoma</vt:lpstr>
      <vt:lpstr>Trebuchet MS</vt:lpstr>
      <vt:lpstr>Wingdings</vt:lpstr>
      <vt:lpstr>Wingdings 3</vt:lpstr>
      <vt:lpstr>www.jpppt.com</vt:lpstr>
      <vt:lpstr>Facet</vt:lpstr>
      <vt:lpstr>PANIMALAR ENGINEERING COLLEGE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www.freeppt7.com</Manager>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www.freeppt7.com</dc:creator>
  <cp:keywords>www.freeppt7.com</cp:keywords>
  <dc:description>www.freeppt7.com</dc:description>
  <cp:lastModifiedBy>Yoganandan S</cp:lastModifiedBy>
  <cp:revision>107</cp:revision>
  <dcterms:created xsi:type="dcterms:W3CDTF">2021-09-09T06:36:52Z</dcterms:created>
  <dcterms:modified xsi:type="dcterms:W3CDTF">2022-05-23T11:30:06Z</dcterms:modified>
</cp:coreProperties>
</file>